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69"/>
  </p:notesMasterIdLst>
  <p:sldIdLst>
    <p:sldId id="256" r:id="rId2"/>
    <p:sldId id="262" r:id="rId3"/>
    <p:sldId id="266" r:id="rId4"/>
    <p:sldId id="261" r:id="rId5"/>
    <p:sldId id="257" r:id="rId6"/>
    <p:sldId id="258" r:id="rId7"/>
    <p:sldId id="260" r:id="rId8"/>
    <p:sldId id="267" r:id="rId9"/>
    <p:sldId id="268" r:id="rId10"/>
    <p:sldId id="269" r:id="rId11"/>
    <p:sldId id="265" r:id="rId12"/>
    <p:sldId id="271" r:id="rId13"/>
    <p:sldId id="343" r:id="rId14"/>
    <p:sldId id="344" r:id="rId15"/>
    <p:sldId id="345" r:id="rId16"/>
    <p:sldId id="346" r:id="rId17"/>
    <p:sldId id="272" r:id="rId18"/>
    <p:sldId id="273" r:id="rId19"/>
    <p:sldId id="270" r:id="rId20"/>
    <p:sldId id="274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89" r:id="rId31"/>
    <p:sldId id="287" r:id="rId32"/>
    <p:sldId id="290" r:id="rId33"/>
    <p:sldId id="291" r:id="rId34"/>
    <p:sldId id="292" r:id="rId35"/>
    <p:sldId id="294" r:id="rId36"/>
    <p:sldId id="295" r:id="rId37"/>
    <p:sldId id="296" r:id="rId38"/>
    <p:sldId id="297" r:id="rId39"/>
    <p:sldId id="303" r:id="rId40"/>
    <p:sldId id="298" r:id="rId41"/>
    <p:sldId id="304" r:id="rId42"/>
    <p:sldId id="305" r:id="rId43"/>
    <p:sldId id="299" r:id="rId44"/>
    <p:sldId id="300" r:id="rId45"/>
    <p:sldId id="301" r:id="rId46"/>
    <p:sldId id="302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318" r:id="rId58"/>
    <p:sldId id="320" r:id="rId59"/>
    <p:sldId id="322" r:id="rId60"/>
    <p:sldId id="323" r:id="rId61"/>
    <p:sldId id="324" r:id="rId62"/>
    <p:sldId id="325" r:id="rId63"/>
    <p:sldId id="326" r:id="rId64"/>
    <p:sldId id="327" r:id="rId65"/>
    <p:sldId id="337" r:id="rId66"/>
    <p:sldId id="339" r:id="rId67"/>
    <p:sldId id="34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82060"/>
  </p:normalViewPr>
  <p:slideViewPr>
    <p:cSldViewPr snapToGrid="0" snapToObjects="1">
      <p:cViewPr>
        <p:scale>
          <a:sx n="85" d="100"/>
          <a:sy n="85" d="100"/>
        </p:scale>
        <p:origin x="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60F8B-5E47-BE46-AC28-80926E0E8D8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416E0-8B9D-2F46-84AB-B7BAE3F0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files are the equivalent of copying and pasting.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Variables defined within an include file will have the scope of the line on which the include occurs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Any variables available at that line in the calling file will be available within the called file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the include occurs inside a function, then all of the code contained in the called file will behave as though it had been defined inside that function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416E0-8B9D-2F46-84AB-B7BAE3F0C2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4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416E0-8B9D-2F46-84AB-B7BAE3F0C28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2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416E0-8B9D-2F46-84AB-B7BAE3F0C28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416E0-8B9D-2F46-84AB-B7BAE3F0C28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7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9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6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3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2238"/>
            <a:ext cx="103632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46238"/>
            <a:ext cx="85344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219200" y="838200"/>
            <a:ext cx="8534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7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7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0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8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1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4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8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AFE5DF-5E9C-8348-A544-9AF9956843D0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BEB375C-8F6B-DD45-A61F-B808142DA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hp.ne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demy.com/xampp-tutorial/" TargetMode="External"/><Relationship Id="rId4" Type="http://schemas.openxmlformats.org/officeDocument/2006/relationships/hyperlink" Target="http://www.mamp.info/en/index.html" TargetMode="External"/><Relationship Id="rId5" Type="http://schemas.openxmlformats.org/officeDocument/2006/relationships/hyperlink" Target="https://codex.wordpress.org/Installing_WordPress_Locally_on_Your_Mac_With_MAM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achefriends.org/en/xampp-windows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localhost:8888/MAMP/?language=English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localhost:8888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PHP?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runs on various platforms (Windows, Linux, Mac OS X, etc</a:t>
            </a:r>
            <a:r>
              <a:rPr lang="en-US" dirty="0" smtClean="0"/>
              <a:t>.)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PHP </a:t>
            </a:r>
            <a:r>
              <a:rPr lang="en-US" dirty="0"/>
              <a:t>is compatible with almost all servers used </a:t>
            </a:r>
            <a:r>
              <a:rPr lang="en-US" dirty="0" err="1" smtClean="0"/>
              <a:t>toda</a:t>
            </a:r>
            <a:r>
              <a:rPr lang="ro-RO" dirty="0" smtClean="0"/>
              <a:t>y.</a:t>
            </a:r>
          </a:p>
          <a:p>
            <a:pPr lvl="1"/>
            <a:r>
              <a:rPr lang="ro-RO" dirty="0" smtClean="0"/>
              <a:t>PHP </a:t>
            </a:r>
            <a:r>
              <a:rPr lang="ro-RO" dirty="0" err="1"/>
              <a:t>supports</a:t>
            </a:r>
            <a:r>
              <a:rPr lang="ro-RO" dirty="0"/>
              <a:t> a </a:t>
            </a:r>
            <a:r>
              <a:rPr lang="ro-RO" dirty="0" err="1"/>
              <a:t>wide</a:t>
            </a:r>
            <a:r>
              <a:rPr lang="ro-RO" dirty="0"/>
              <a:t> </a:t>
            </a:r>
            <a:r>
              <a:rPr lang="ro-RO" dirty="0" err="1"/>
              <a:t>range</a:t>
            </a:r>
            <a:r>
              <a:rPr lang="ro-RO" dirty="0"/>
              <a:t> of </a:t>
            </a:r>
            <a:r>
              <a:rPr lang="ro-RO" dirty="0" err="1" smtClean="0"/>
              <a:t>databases</a:t>
            </a:r>
            <a:endParaRPr lang="ro-RO" dirty="0"/>
          </a:p>
          <a:p>
            <a:pPr lvl="1"/>
            <a:r>
              <a:rPr lang="ro-RO" dirty="0" err="1" smtClean="0"/>
              <a:t>Download</a:t>
            </a:r>
            <a:r>
              <a:rPr lang="ro-RO" dirty="0" smtClean="0"/>
              <a:t> </a:t>
            </a:r>
            <a:r>
              <a:rPr lang="ro-RO" dirty="0"/>
              <a:t>it </a:t>
            </a:r>
            <a:r>
              <a:rPr lang="ro-RO" dirty="0" err="1"/>
              <a:t>free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official</a:t>
            </a:r>
            <a:r>
              <a:rPr lang="ro-RO" dirty="0"/>
              <a:t> PHP </a:t>
            </a:r>
            <a:r>
              <a:rPr lang="ro-RO" dirty="0" err="1"/>
              <a:t>resource</a:t>
            </a:r>
            <a:r>
              <a:rPr lang="ro-RO" dirty="0"/>
              <a:t>: </a:t>
            </a:r>
            <a:r>
              <a:rPr lang="ro-RO" dirty="0" smtClean="0">
                <a:hlinkClick r:id="rId2"/>
              </a:rPr>
              <a:t>www.php.net</a:t>
            </a:r>
            <a:endParaRPr lang="ro-RO" dirty="0"/>
          </a:p>
          <a:p>
            <a:pPr lvl="1"/>
            <a:r>
              <a:rPr lang="ro-RO" dirty="0" smtClean="0"/>
              <a:t>PHP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easy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learn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runs</a:t>
            </a:r>
            <a:r>
              <a:rPr lang="ro-RO" dirty="0"/>
              <a:t> </a:t>
            </a:r>
            <a:r>
              <a:rPr lang="ro-RO" dirty="0" err="1"/>
              <a:t>efficiently</a:t>
            </a:r>
            <a:r>
              <a:rPr lang="ro-RO" dirty="0"/>
              <a:t> on </a:t>
            </a:r>
            <a:r>
              <a:rPr lang="ro-RO" dirty="0" err="1"/>
              <a:t>the</a:t>
            </a:r>
            <a:r>
              <a:rPr lang="ro-RO" dirty="0"/>
              <a:t> server </a:t>
            </a:r>
            <a:r>
              <a:rPr lang="ro-RO" dirty="0" err="1" smtClean="0"/>
              <a:t>side</a:t>
            </a:r>
            <a:endParaRPr lang="ro-RO" dirty="0"/>
          </a:p>
          <a:p>
            <a:pPr lvl="1"/>
            <a:r>
              <a:rPr lang="ro-RO" dirty="0" err="1" smtClean="0"/>
              <a:t>Some</a:t>
            </a:r>
            <a:r>
              <a:rPr lang="ro-RO" dirty="0" smtClean="0"/>
              <a:t> </a:t>
            </a:r>
            <a:r>
              <a:rPr lang="ro-RO" dirty="0"/>
              <a:t>big </a:t>
            </a:r>
            <a:r>
              <a:rPr lang="ro-RO" dirty="0" err="1"/>
              <a:t>guys</a:t>
            </a:r>
            <a:r>
              <a:rPr lang="ro-RO" dirty="0"/>
              <a:t> </a:t>
            </a:r>
            <a:r>
              <a:rPr lang="ro-RO" dirty="0" err="1"/>
              <a:t>use</a:t>
            </a:r>
            <a:r>
              <a:rPr lang="ro-RO" dirty="0"/>
              <a:t> </a:t>
            </a:r>
            <a:r>
              <a:rPr lang="ro-RO" dirty="0" smtClean="0"/>
              <a:t>it: Facebook</a:t>
            </a:r>
          </a:p>
          <a:p>
            <a:pPr lvl="1"/>
            <a:r>
              <a:rPr lang="ro-RO" dirty="0" smtClean="0"/>
              <a:t>It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powerful</a:t>
            </a:r>
            <a:r>
              <a:rPr lang="ro-RO" dirty="0"/>
              <a:t> </a:t>
            </a:r>
            <a:r>
              <a:rPr lang="ro-RO" dirty="0" err="1"/>
              <a:t>enough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at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core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biggest</a:t>
            </a:r>
            <a:r>
              <a:rPr lang="ro-RO" dirty="0"/>
              <a:t> </a:t>
            </a:r>
            <a:r>
              <a:rPr lang="ro-RO" dirty="0" err="1"/>
              <a:t>blogging</a:t>
            </a:r>
            <a:r>
              <a:rPr lang="ro-RO" dirty="0"/>
              <a:t> </a:t>
            </a:r>
            <a:r>
              <a:rPr lang="ro-RO" dirty="0" err="1" smtClean="0"/>
              <a:t>system</a:t>
            </a:r>
            <a:r>
              <a:rPr lang="ro-RO" dirty="0"/>
              <a:t> </a:t>
            </a:r>
            <a:r>
              <a:rPr lang="ro-RO" dirty="0" smtClean="0"/>
              <a:t>on </a:t>
            </a:r>
            <a:r>
              <a:rPr lang="ro-RO" dirty="0" err="1"/>
              <a:t>the</a:t>
            </a:r>
            <a:r>
              <a:rPr lang="ro-RO" dirty="0"/>
              <a:t> web (</a:t>
            </a:r>
            <a:r>
              <a:rPr lang="ro-RO" dirty="0" err="1"/>
              <a:t>WordPress</a:t>
            </a:r>
            <a:r>
              <a:rPr lang="ro-RO" dirty="0"/>
              <a:t>)!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LAMP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will be using the </a:t>
            </a:r>
            <a:r>
              <a:rPr lang="en-US" dirty="0" smtClean="0"/>
              <a:t>LAMP software stack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dirty="0"/>
              <a:t>inux operating </a:t>
            </a:r>
            <a:r>
              <a:rPr lang="en-US" dirty="0" smtClean="0"/>
              <a:t>system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009FDA"/>
                </a:solidFill>
              </a:rPr>
              <a:t>A</a:t>
            </a:r>
            <a:r>
              <a:rPr lang="en-US" dirty="0" smtClean="0"/>
              <a:t>pache </a:t>
            </a:r>
            <a:r>
              <a:rPr lang="en-US" dirty="0"/>
              <a:t>web </a:t>
            </a:r>
            <a:r>
              <a:rPr lang="en-US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M</a:t>
            </a:r>
            <a:r>
              <a:rPr lang="en-US" dirty="0"/>
              <a:t>ySQL </a:t>
            </a:r>
            <a:r>
              <a:rPr lang="en-US" dirty="0" smtClean="0"/>
              <a:t>DBMS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P</a:t>
            </a:r>
            <a:r>
              <a:rPr lang="en-US" dirty="0"/>
              <a:t>HP scripting language</a:t>
            </a:r>
          </a:p>
        </p:txBody>
      </p:sp>
    </p:spTree>
    <p:extLst>
      <p:ext uri="{BB962C8B-B14F-4D97-AF65-F5344CB8AC3E}">
        <p14:creationId xmlns:p14="http://schemas.microsoft.com/office/powerpoint/2010/main" val="199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LAMP 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easiest and quickest way to do so is to use the </a:t>
            </a:r>
            <a:endParaRPr lang="en-US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XAMPP</a:t>
            </a:r>
            <a:r>
              <a:rPr lang="en-US" b="1" dirty="0" smtClean="0"/>
              <a:t> </a:t>
            </a:r>
            <a:r>
              <a:rPr lang="en-US" dirty="0" smtClean="0"/>
              <a:t>For </a:t>
            </a:r>
            <a:r>
              <a:rPr lang="en-US" dirty="0">
                <a:hlinkClick r:id="rId2"/>
              </a:rPr>
              <a:t>Windows installation package </a:t>
            </a:r>
            <a:endParaRPr lang="en-US" dirty="0" smtClean="0"/>
          </a:p>
          <a:p>
            <a:pPr lvl="2"/>
            <a:r>
              <a:rPr lang="en-US" b="1" dirty="0" smtClean="0">
                <a:solidFill>
                  <a:schemeClr val="accent4"/>
                </a:solidFill>
              </a:rPr>
              <a:t>Tutorial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://blog.udemy.com/xampp-tutorial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MAMP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>
                <a:hlinkClick r:id="rId4"/>
              </a:rPr>
              <a:t>Mac installation </a:t>
            </a:r>
            <a:r>
              <a:rPr lang="en-US" dirty="0" smtClean="0">
                <a:hlinkClick r:id="rId4"/>
              </a:rPr>
              <a:t>package</a:t>
            </a:r>
            <a:endParaRPr lang="en-US" dirty="0" smtClean="0"/>
          </a:p>
          <a:p>
            <a:pPr lvl="2"/>
            <a:r>
              <a:rPr lang="en-US" b="1" dirty="0" smtClean="0">
                <a:solidFill>
                  <a:schemeClr val="accent4"/>
                </a:solidFill>
              </a:rPr>
              <a:t>Tutorial: 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codex.wordpress.org/Installing_WordPress_Locally_on_Your_Mac_With_MAMP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of these installation packages </a:t>
            </a:r>
            <a:r>
              <a:rPr lang="en-US" dirty="0" smtClean="0"/>
              <a:t>install and </a:t>
            </a:r>
            <a:r>
              <a:rPr lang="en-US" dirty="0"/>
              <a:t>configure Apache, PHP, and MySQL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Later </a:t>
            </a:r>
            <a:r>
              <a:rPr lang="en-US" dirty="0" smtClean="0"/>
              <a:t>we can come back and configure these systems in more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0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5151"/>
            <a:ext cx="5936014" cy="4876800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5741233" y="1028700"/>
            <a:ext cx="1514006" cy="283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75160" y="844034"/>
            <a:ext cx="378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start </a:t>
            </a:r>
            <a:r>
              <a:rPr lang="en-US" smtClean="0"/>
              <a:t>and stop web servers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20" y="3747621"/>
            <a:ext cx="5221574" cy="2809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94220" y="2620608"/>
            <a:ext cx="522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’Preferences’ you can configure ports for </a:t>
            </a:r>
            <a:r>
              <a:rPr lang="en-US" smtClean="0"/>
              <a:t>Apache server and MySQL server. 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818557" y="3131695"/>
            <a:ext cx="344769" cy="98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my mac, the MAMP tool was installed under </a:t>
            </a:r>
            <a:r>
              <a:rPr lang="en-US" dirty="0" smtClean="0">
                <a:solidFill>
                  <a:schemeClr val="accent2"/>
                </a:solidFill>
              </a:rPr>
              <a:t>/Applications/MAMP/</a:t>
            </a:r>
            <a:r>
              <a:rPr lang="en-US" dirty="0" err="1" smtClean="0">
                <a:solidFill>
                  <a:schemeClr val="accent2"/>
                </a:solidFill>
              </a:rPr>
              <a:t>htdocs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/>
              <a:t>Move your </a:t>
            </a:r>
            <a:r>
              <a:rPr lang="en-US" dirty="0" err="1" smtClean="0"/>
              <a:t>php</a:t>
            </a:r>
            <a:r>
              <a:rPr lang="en-US" dirty="0" smtClean="0"/>
              <a:t> files to the that directory to view them.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40976"/>
            <a:ext cx="10058400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533400"/>
            <a:ext cx="7493000" cy="627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784" y="2192972"/>
            <a:ext cx="3252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navigate to appropriate port to view admin webpage: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http://localhost:8888/MAMP/?language=English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31" y="1764051"/>
            <a:ext cx="5575300" cy="34671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9784" y="2192972"/>
            <a:ext cx="4392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Navigating to </a:t>
            </a:r>
            <a:r>
              <a:rPr lang="en-US" dirty="0" smtClean="0">
                <a:hlinkClick r:id="rId3"/>
              </a:rPr>
              <a:t>http://localhost:8888/</a:t>
            </a:r>
            <a:endParaRPr lang="en-US" dirty="0" smtClean="0"/>
          </a:p>
          <a:p>
            <a:r>
              <a:rPr lang="en-US" dirty="0" smtClean="0"/>
              <a:t> directs you to the folder with all your PHP examples.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1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PHP, like JavaScript, is a dynamically typed language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 smtClean="0"/>
              <a:t>uses classes </a:t>
            </a:r>
            <a:r>
              <a:rPr lang="en-US" dirty="0"/>
              <a:t>and functions in a way consistent with other object-oriented languages </a:t>
            </a:r>
            <a:r>
              <a:rPr lang="en-US" dirty="0" smtClean="0"/>
              <a:t>such as </a:t>
            </a:r>
            <a:r>
              <a:rPr lang="en-US" dirty="0"/>
              <a:t>C++, C#, and </a:t>
            </a:r>
            <a:r>
              <a:rPr lang="en-US" dirty="0" smtClean="0"/>
              <a:t>Java</a:t>
            </a:r>
            <a:r>
              <a:rPr lang="is-IS" dirty="0" smtClean="0"/>
              <a:t>…...yey!!!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syntax for loops</a:t>
            </a:r>
            <a:r>
              <a:rPr lang="en-US" dirty="0" smtClean="0"/>
              <a:t>, conditionals</a:t>
            </a:r>
            <a:r>
              <a:rPr lang="en-US" dirty="0"/>
              <a:t>, and assignment is identical to </a:t>
            </a:r>
            <a:r>
              <a:rPr lang="en-US" dirty="0" smtClean="0"/>
              <a:t>JavaScript.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Differs </a:t>
            </a:r>
            <a:r>
              <a:rPr lang="en-US" dirty="0" smtClean="0"/>
              <a:t>when </a:t>
            </a:r>
            <a:r>
              <a:rPr lang="en-US" dirty="0"/>
              <a:t>you </a:t>
            </a:r>
            <a:r>
              <a:rPr lang="en-US" dirty="0" smtClean="0"/>
              <a:t>get to </a:t>
            </a:r>
            <a:r>
              <a:rPr lang="en-US" dirty="0"/>
              <a:t>functions, classes, and in how you define </a:t>
            </a:r>
            <a:r>
              <a:rPr lang="en-US" dirty="0" smtClean="0"/>
              <a:t>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fact about PHP is that the programming code can be </a:t>
            </a:r>
            <a:r>
              <a:rPr lang="en-US" dirty="0" smtClean="0"/>
              <a:t>embedded directly </a:t>
            </a:r>
            <a:r>
              <a:rPr lang="en-US" dirty="0"/>
              <a:t>within an HTML </a:t>
            </a:r>
            <a:r>
              <a:rPr lang="en-US" dirty="0" smtClean="0"/>
              <a:t>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PHP </a:t>
            </a:r>
            <a:r>
              <a:rPr lang="en-US" dirty="0"/>
              <a:t>file will usually have the extension 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b="1" dirty="0" err="1" smtClean="0">
                <a:solidFill>
                  <a:schemeClr val="accent2"/>
                </a:solidFill>
              </a:rPr>
              <a:t>php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Code is contained </a:t>
            </a:r>
            <a:r>
              <a:rPr lang="en-US" dirty="0"/>
              <a:t>within </a:t>
            </a:r>
            <a:r>
              <a:rPr lang="en-US" dirty="0" smtClean="0"/>
              <a:t>an opening tag </a:t>
            </a:r>
            <a:r>
              <a:rPr lang="en-US" sz="2400" b="1" dirty="0" smtClean="0">
                <a:solidFill>
                  <a:schemeClr val="accent2"/>
                </a:solidFill>
              </a:rPr>
              <a:t>&lt;?</a:t>
            </a:r>
            <a:r>
              <a:rPr lang="en-US" sz="2400" b="1" dirty="0">
                <a:solidFill>
                  <a:schemeClr val="accent2"/>
                </a:solidFill>
              </a:rPr>
              <a:t>php </a:t>
            </a:r>
            <a:r>
              <a:rPr lang="en-US" dirty="0"/>
              <a:t>tag and a </a:t>
            </a:r>
            <a:r>
              <a:rPr lang="en-US" dirty="0" smtClean="0"/>
              <a:t>matching closing </a:t>
            </a:r>
            <a:r>
              <a:rPr lang="en-US" sz="2400" b="1" dirty="0">
                <a:solidFill>
                  <a:schemeClr val="accent2"/>
                </a:solidFill>
              </a:rPr>
              <a:t>?&gt;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tag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/>
              <a:t>code </a:t>
            </a:r>
            <a:r>
              <a:rPr lang="en-US" dirty="0" smtClean="0"/>
              <a:t>outside the tags is echoed directly out to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74" y="375741"/>
            <a:ext cx="10972800" cy="990600"/>
          </a:xfrm>
        </p:spPr>
        <p:txBody>
          <a:bodyPr/>
          <a:lstStyle/>
          <a:p>
            <a:r>
              <a:rPr lang="en-US" dirty="0" smtClean="0"/>
              <a:t>Lets look at an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r="3710"/>
          <a:stretch/>
        </p:blipFill>
        <p:spPr>
          <a:xfrm>
            <a:off x="5714475" y="871041"/>
            <a:ext cx="6309360" cy="52578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" b="19705"/>
          <a:stretch/>
        </p:blipFill>
        <p:spPr>
          <a:xfrm>
            <a:off x="278873" y="1566475"/>
            <a:ext cx="4750327" cy="239067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14475" y="4387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</a:t>
            </a:r>
            <a:r>
              <a:rPr lang="en-US" dirty="0" err="1" smtClean="0"/>
              <a:t>xample.php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8873" y="4157279"/>
            <a:ext cx="5270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PHP code can be imbedded within HTML tags.</a:t>
            </a:r>
          </a:p>
          <a:p>
            <a:endParaRPr lang="en-US" dirty="0"/>
          </a:p>
          <a:p>
            <a:r>
              <a:rPr lang="en-US" dirty="0" smtClean="0"/>
              <a:t>PHP code is interpreted and executed, while other code is echoed directly out to the client. </a:t>
            </a:r>
          </a:p>
          <a:p>
            <a:endParaRPr lang="en-US" dirty="0"/>
          </a:p>
          <a:p>
            <a:r>
              <a:rPr lang="en-US" dirty="0" smtClean="0"/>
              <a:t>Hence when client requests </a:t>
            </a:r>
            <a:r>
              <a:rPr lang="en-US" dirty="0" err="1" smtClean="0"/>
              <a:t>example.php</a:t>
            </a:r>
            <a:r>
              <a:rPr lang="en-US" dirty="0" smtClean="0"/>
              <a:t>, the server interprets any PHP code, echo back rest of code to send pure HTML to client.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5" y="1876096"/>
            <a:ext cx="6158002" cy="282377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408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Server-Side programming</a:t>
            </a:r>
          </a:p>
          <a:p>
            <a:endParaRPr lang="en-US" dirty="0" smtClean="0"/>
          </a:p>
          <a:p>
            <a:r>
              <a:rPr lang="en-US" dirty="0" smtClean="0"/>
              <a:t>Comparison of Server-Side technologies</a:t>
            </a:r>
          </a:p>
          <a:p>
            <a:endParaRPr lang="en-US" dirty="0" smtClean="0"/>
          </a:p>
          <a:p>
            <a:r>
              <a:rPr lang="en-US" dirty="0" smtClean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and PHP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11157679" cy="4876800"/>
          </a:xfrm>
        </p:spPr>
        <p:txBody>
          <a:bodyPr/>
          <a:lstStyle/>
          <a:p>
            <a:r>
              <a:rPr lang="en-US" dirty="0" smtClean="0"/>
              <a:t>While its allowed to interleave HTML and PHP together, its best if we separate the the design from the logic of the code.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8" y="5130800"/>
            <a:ext cx="85471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8" y="2636603"/>
            <a:ext cx="8547100" cy="218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38675" y="329783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phpInclude.php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74562" y="561923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menu.php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59" y="528145"/>
            <a:ext cx="10972800" cy="4876800"/>
          </a:xfrm>
        </p:spPr>
        <p:txBody>
          <a:bodyPr/>
          <a:lstStyle/>
          <a:p>
            <a:r>
              <a:rPr lang="en-US" dirty="0"/>
              <a:t>Variables in PHP are </a:t>
            </a:r>
            <a:r>
              <a:rPr lang="en-US" b="1" dirty="0"/>
              <a:t>dynamically typed</a:t>
            </a:r>
            <a:r>
              <a:rPr lang="en-US" b="1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declare a variable you must preface the variable name with the dollar ($) symbol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constant </a:t>
            </a:r>
            <a:r>
              <a:rPr lang="en-US" dirty="0" smtClean="0"/>
              <a:t>is </a:t>
            </a:r>
            <a:r>
              <a:rPr lang="en-US" dirty="0"/>
              <a:t>similar to a variable, except </a:t>
            </a:r>
            <a:r>
              <a:rPr lang="en-US" dirty="0" smtClean="0"/>
              <a:t>its value </a:t>
            </a:r>
            <a:r>
              <a:rPr lang="en-US" dirty="0"/>
              <a:t>never changes </a:t>
            </a:r>
            <a:endParaRPr lang="en-US" dirty="0" smtClean="0"/>
          </a:p>
          <a:p>
            <a:pPr lvl="1"/>
            <a:r>
              <a:rPr lang="en-US" dirty="0" smtClean="0"/>
              <a:t>Typically </a:t>
            </a:r>
            <a:r>
              <a:rPr lang="en-US" dirty="0"/>
              <a:t>defined near the top of a PHP file via the </a:t>
            </a:r>
            <a:r>
              <a:rPr lang="en-US" b="1" dirty="0"/>
              <a:t>define()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nce </a:t>
            </a:r>
            <a:r>
              <a:rPr lang="en-US" dirty="0"/>
              <a:t>it is defined, it can be referenced without using the $ symbol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9" y="3511769"/>
            <a:ext cx="10045700" cy="300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8563" y="1619847"/>
            <a:ext cx="3237875" cy="400110"/>
          </a:xfrm>
          <a:prstGeom prst="rect">
            <a:avLst/>
          </a:prstGeom>
          <a:ln w="25400">
            <a:solidFill>
              <a:schemeClr val="accent2"/>
            </a:solidFill>
            <a:prstDash val="sysDash"/>
          </a:ln>
        </p:spPr>
        <p:txBody>
          <a:bodyPr wrap="square" rIns="182880">
            <a:spAutoFit/>
          </a:bodyPr>
          <a:lstStyle/>
          <a:p>
            <a:pPr algn="ctr"/>
            <a:r>
              <a:rPr lang="en-US" sz="2000" b="1" dirty="0" smtClean="0"/>
              <a:t>$count = 42;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373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540265"/>
              </p:ext>
            </p:extLst>
          </p:nvPr>
        </p:nvGraphicFramePr>
        <p:xfrm>
          <a:off x="609600" y="1600200"/>
          <a:ext cx="8912772" cy="36751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42821"/>
                <a:gridCol w="6569951"/>
              </a:tblGrid>
              <a:tr h="54391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Data Type</a:t>
                      </a:r>
                      <a:endParaRPr lang="en-CA" sz="20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/>
                        <a:t>Description</a:t>
                      </a:r>
                      <a:endParaRPr lang="en-CA" sz="20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55179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Boolean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A logical true or false value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53602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Integer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Whole numbers 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5202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Float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Decimal numbers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5202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/>
                        <a:t>String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Letters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/>
                        <a:t>Array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A collection of data of any type (covered in the next chapter)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/>
                        <a:t>Object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2000" dirty="0"/>
                        <a:t>Instances of classes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18982" marR="118982" marT="91440" marB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29" y="548390"/>
            <a:ext cx="10972800" cy="990600"/>
          </a:xfrm>
        </p:spPr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0" y="3447100"/>
            <a:ext cx="11377078" cy="3225685"/>
          </a:xfrm>
        </p:spPr>
      </p:pic>
      <p:sp>
        <p:nvSpPr>
          <p:cNvPr id="6" name="Rectangle 5"/>
          <p:cNvSpPr/>
          <p:nvPr/>
        </p:nvSpPr>
        <p:spPr>
          <a:xfrm>
            <a:off x="407460" y="1862900"/>
            <a:ext cx="111749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Strings can easily be appended together using the concatenate operator, which is the period (.) symbol.</a:t>
            </a:r>
          </a:p>
          <a:p>
            <a:endParaRPr lang="en-US" sz="2400" dirty="0"/>
          </a:p>
          <a:p>
            <a:r>
              <a:rPr lang="en-US" sz="2400" dirty="0" smtClean="0"/>
              <a:t>Note, to write to output, use “echo”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990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5740"/>
            <a:ext cx="10972800" cy="990600"/>
          </a:xfrm>
        </p:spPr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58306"/>
            <a:ext cx="10972800" cy="4876800"/>
          </a:xfrm>
        </p:spPr>
        <p:txBody>
          <a:bodyPr>
            <a:normAutofit/>
          </a:bodyPr>
          <a:lstStyle/>
          <a:p>
            <a:r>
              <a:rPr lang="en-US" dirty="0"/>
              <a:t>As an alternative, you can use the </a:t>
            </a:r>
            <a:r>
              <a:rPr lang="en-US" b="1" dirty="0" err="1"/>
              <a:t>printf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smtClean="0"/>
              <a:t>function.</a:t>
            </a:r>
          </a:p>
          <a:p>
            <a:pPr lvl="1"/>
            <a:r>
              <a:rPr lang="en-US" dirty="0" smtClean="0"/>
              <a:t>derived </a:t>
            </a:r>
            <a:r>
              <a:rPr lang="en-US" dirty="0"/>
              <a:t>from the same-named function in the C programming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at least one parameter, which is a string, and that string optionally </a:t>
            </a:r>
            <a:r>
              <a:rPr lang="en-US" dirty="0" smtClean="0"/>
              <a:t>references parameters</a:t>
            </a:r>
            <a:r>
              <a:rPr lang="en-US" dirty="0"/>
              <a:t>, which are then integrated into the first string by placeholder </a:t>
            </a:r>
            <a:r>
              <a:rPr lang="en-US" dirty="0" smtClean="0"/>
              <a:t>substitution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/>
              <a:t>also apply </a:t>
            </a:r>
            <a:r>
              <a:rPr lang="en-US" dirty="0"/>
              <a:t>special formatting</a:t>
            </a:r>
            <a:r>
              <a:rPr lang="en-US" dirty="0" smtClean="0"/>
              <a:t>, for </a:t>
            </a:r>
            <a:r>
              <a:rPr lang="en-US" dirty="0"/>
              <a:t>instance, specific date/time formats or number of decimal places</a:t>
            </a:r>
          </a:p>
        </p:txBody>
      </p:sp>
      <p:pic>
        <p:nvPicPr>
          <p:cNvPr id="6" name="Content Placeholder 5" descr="4071508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35" b="-48835"/>
          <a:stretch>
            <a:fillRect/>
          </a:stretch>
        </p:blipFill>
        <p:spPr>
          <a:xfrm>
            <a:off x="4645573" y="2790497"/>
            <a:ext cx="6815958" cy="45259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3738" y="38967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b for binary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d for signed integer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f for float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o for octal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x for hexadecimal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57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9166"/>
            <a:ext cx="10972800" cy="990600"/>
          </a:xfrm>
        </p:spPr>
        <p:txBody>
          <a:bodyPr/>
          <a:lstStyle/>
          <a:p>
            <a:r>
              <a:rPr lang="en-US" dirty="0" smtClean="0"/>
              <a:t>Conditional Statements / Switch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7" y="1904562"/>
            <a:ext cx="6536909" cy="3723728"/>
          </a:xfrm>
          <a:ln w="3810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02" y="1904562"/>
            <a:ext cx="4851719" cy="372372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980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4" y="1755479"/>
            <a:ext cx="4827314" cy="4465988"/>
          </a:xfrm>
          <a:ln w="38100">
            <a:solidFill>
              <a:srgbClr val="92D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2906110"/>
            <a:ext cx="5727700" cy="1663700"/>
          </a:xfrm>
          <a:prstGeom prst="rect">
            <a:avLst/>
          </a:prstGeom>
          <a:ln w="412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730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Alternate syntax for Control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has an alternative syntax for most of its control </a:t>
            </a:r>
            <a:r>
              <a:rPr lang="en-US" dirty="0" smtClean="0"/>
              <a:t>structures. </a:t>
            </a:r>
            <a:r>
              <a:rPr lang="en-US" dirty="0"/>
              <a:t>In this alternate </a:t>
            </a:r>
            <a:r>
              <a:rPr lang="en-US" dirty="0" smtClean="0"/>
              <a:t>syntax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colon (:) replaces the opening curly bracket,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while </a:t>
            </a:r>
            <a:r>
              <a:rPr lang="en-US" dirty="0"/>
              <a:t>the </a:t>
            </a:r>
            <a:r>
              <a:rPr lang="en-US" dirty="0" smtClean="0"/>
              <a:t>closing brace </a:t>
            </a:r>
            <a:r>
              <a:rPr lang="en-US" dirty="0"/>
              <a:t>is replaced with </a:t>
            </a:r>
            <a:r>
              <a:rPr lang="en-US" dirty="0" err="1"/>
              <a:t>endif</a:t>
            </a:r>
            <a:r>
              <a:rPr lang="en-US" dirty="0"/>
              <a:t>;, </a:t>
            </a:r>
            <a:r>
              <a:rPr lang="en-US" dirty="0" err="1"/>
              <a:t>endwhile</a:t>
            </a:r>
            <a:r>
              <a:rPr lang="en-US" dirty="0"/>
              <a:t>;, </a:t>
            </a:r>
            <a:r>
              <a:rPr lang="en-US" dirty="0" err="1"/>
              <a:t>endfor</a:t>
            </a:r>
            <a:r>
              <a:rPr lang="en-US" dirty="0"/>
              <a:t>;, </a:t>
            </a:r>
            <a:r>
              <a:rPr lang="en-US" dirty="0" err="1"/>
              <a:t>endforeach</a:t>
            </a:r>
            <a:r>
              <a:rPr lang="en-US" dirty="0"/>
              <a:t>;, or </a:t>
            </a:r>
            <a:r>
              <a:rPr lang="en-US" dirty="0" err="1"/>
              <a:t>endswitch</a:t>
            </a:r>
            <a:r>
              <a:rPr 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82" y="3371192"/>
            <a:ext cx="6808977" cy="329762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056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8166"/>
            <a:ext cx="10972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dirty="0" smtClean="0"/>
              <a:t>has the ability </a:t>
            </a:r>
            <a:r>
              <a:rPr lang="en-US" dirty="0"/>
              <a:t>to include or insert content from one </a:t>
            </a:r>
            <a:r>
              <a:rPr lang="en-US" dirty="0" smtClean="0"/>
              <a:t>file into </a:t>
            </a:r>
            <a:r>
              <a:rPr lang="en-US" dirty="0"/>
              <a:t>another.</a:t>
            </a:r>
          </a:p>
        </p:txBody>
      </p:sp>
      <p:pic>
        <p:nvPicPr>
          <p:cNvPr id="4" name="Picture 3" descr="4071508014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8" y="2514601"/>
            <a:ext cx="6934200" cy="3343765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543800" y="2332037"/>
            <a:ext cx="477169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PHP provides four different statements for including files, as shown below.</a:t>
            </a:r>
          </a:p>
          <a:p>
            <a:r>
              <a:rPr lang="en-US" b="1" dirty="0" smtClean="0"/>
              <a:t>include</a:t>
            </a:r>
            <a:r>
              <a:rPr lang="en-US" dirty="0" smtClean="0"/>
              <a:t> "</a:t>
            </a:r>
            <a:r>
              <a:rPr lang="en-US" dirty="0" err="1" smtClean="0"/>
              <a:t>somefile.php</a:t>
            </a:r>
            <a:r>
              <a:rPr lang="en-US" dirty="0" smtClean="0"/>
              <a:t>";</a:t>
            </a:r>
          </a:p>
          <a:p>
            <a:r>
              <a:rPr lang="en-US" b="1" dirty="0" err="1" smtClean="0"/>
              <a:t>include_once</a:t>
            </a:r>
            <a:r>
              <a:rPr lang="en-US" dirty="0" smtClean="0"/>
              <a:t> "</a:t>
            </a:r>
            <a:r>
              <a:rPr lang="en-US" dirty="0" err="1" smtClean="0"/>
              <a:t>somefile.php</a:t>
            </a:r>
            <a:r>
              <a:rPr lang="en-US" dirty="0" smtClean="0"/>
              <a:t>";</a:t>
            </a:r>
          </a:p>
          <a:p>
            <a:r>
              <a:rPr lang="en-US" b="1" dirty="0" smtClean="0"/>
              <a:t>require</a:t>
            </a:r>
            <a:r>
              <a:rPr lang="en-US" dirty="0" smtClean="0"/>
              <a:t> "</a:t>
            </a:r>
            <a:r>
              <a:rPr lang="en-US" dirty="0" err="1" smtClean="0"/>
              <a:t>somefile.php</a:t>
            </a:r>
            <a:r>
              <a:rPr lang="en-US" dirty="0" smtClean="0"/>
              <a:t>";</a:t>
            </a:r>
          </a:p>
          <a:p>
            <a:r>
              <a:rPr lang="en-US" b="1" dirty="0" err="1" smtClean="0"/>
              <a:t>require_once</a:t>
            </a:r>
            <a:r>
              <a:rPr lang="en-US" dirty="0" smtClean="0"/>
              <a:t> "</a:t>
            </a:r>
            <a:r>
              <a:rPr lang="en-US" dirty="0" err="1" smtClean="0"/>
              <a:t>somefile.php</a:t>
            </a:r>
            <a:r>
              <a:rPr lang="en-US" dirty="0" smtClean="0"/>
              <a:t>";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1165" y="6235861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difference between include and require is the “require” handles </a:t>
            </a:r>
            <a:r>
              <a:rPr lang="en-US" smtClean="0"/>
              <a:t>error conditions.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as with any language, </a:t>
            </a:r>
            <a:r>
              <a:rPr lang="en-US" dirty="0" smtClean="0"/>
              <a:t>you can package reusable code as a function.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1" y="2248633"/>
            <a:ext cx="8615855" cy="4114696"/>
          </a:xfrm>
          <a:prstGeom prst="rect">
            <a:avLst/>
          </a:prstGeom>
          <a:ln w="412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520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Web Server’s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570689" cy="4876800"/>
          </a:xfrm>
        </p:spPr>
        <p:txBody>
          <a:bodyPr>
            <a:normAutofit/>
          </a:bodyPr>
          <a:lstStyle/>
          <a:p>
            <a:r>
              <a:rPr lang="en-US" dirty="0"/>
              <a:t>A web server has many </a:t>
            </a:r>
            <a:r>
              <a:rPr lang="en-US" dirty="0" smtClean="0"/>
              <a:t>responsibilities: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handling </a:t>
            </a:r>
            <a:r>
              <a:rPr lang="en-US" dirty="0"/>
              <a:t>HTTP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responding </a:t>
            </a:r>
            <a:r>
              <a:rPr lang="en-US" dirty="0"/>
              <a:t>to </a:t>
            </a:r>
            <a:r>
              <a:rPr lang="en-US" dirty="0" smtClean="0"/>
              <a:t>requests for </a:t>
            </a:r>
            <a:r>
              <a:rPr lang="en-US" dirty="0"/>
              <a:t>static and dynamic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permissions and access for </a:t>
            </a:r>
            <a:r>
              <a:rPr lang="en-US" dirty="0" smtClean="0"/>
              <a:t>certain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encrypting </a:t>
            </a:r>
            <a:r>
              <a:rPr lang="en-US" dirty="0"/>
              <a:t>and compressing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multiple </a:t>
            </a:r>
            <a:r>
              <a:rPr lang="en-US" dirty="0" smtClean="0"/>
              <a:t>domains and </a:t>
            </a:r>
            <a:r>
              <a:rPr lang="en-US" dirty="0" smtClean="0"/>
              <a:t>URLs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database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 smtClean="0"/>
              <a:t>cookies and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uploading </a:t>
            </a:r>
            <a:r>
              <a:rPr lang="en-US" dirty="0" smtClean="0"/>
              <a:t>and managing </a:t>
            </a:r>
            <a:r>
              <a:rPr lang="en-US" dirty="0"/>
              <a:t>files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6" descr="407150800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66" y="1676400"/>
            <a:ext cx="54065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Default Values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1657"/>
            <a:ext cx="9563100" cy="4584700"/>
          </a:xfrm>
          <a:ln w="38100">
            <a:solidFill>
              <a:srgbClr val="92D05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346730" y="3522518"/>
            <a:ext cx="3673367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Now if you were to call the function with no values, the $</a:t>
            </a:r>
            <a:r>
              <a:rPr lang="en-US" dirty="0" err="1" smtClean="0"/>
              <a:t>showSeconds</a:t>
            </a:r>
            <a:r>
              <a:rPr lang="en-US" dirty="0" smtClean="0"/>
              <a:t> parameter would take on the default value, which we have set to 1, and return the string with seconds.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Parameters by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/>
          <a:lstStyle/>
          <a:p>
            <a:r>
              <a:rPr lang="en-US" sz="2000" dirty="0"/>
              <a:t>By default, arguments passed to functions are </a:t>
            </a:r>
            <a:r>
              <a:rPr lang="en-US" sz="2000" b="1" dirty="0"/>
              <a:t>passed by value </a:t>
            </a:r>
            <a:r>
              <a:rPr lang="en-US" sz="2000" dirty="0"/>
              <a:t>in PHP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means that PHP passes a copy of the variable so if the parameter is modified within the function, it does not change the original.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48" y="2899979"/>
            <a:ext cx="7213600" cy="34417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2126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Parameters by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876800"/>
          </a:xfrm>
        </p:spPr>
        <p:txBody>
          <a:bodyPr/>
          <a:lstStyle/>
          <a:p>
            <a:r>
              <a:rPr lang="en-US" dirty="0"/>
              <a:t>PHP also allows arguments to functions to be </a:t>
            </a:r>
            <a:r>
              <a:rPr lang="en-US" b="1" dirty="0"/>
              <a:t>passed by reference</a:t>
            </a:r>
            <a:r>
              <a:rPr lang="en-US" dirty="0"/>
              <a:t>, which will allow a function to change the contents of a passed variable.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494" y="2631032"/>
            <a:ext cx="3118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Add ampersand (&amp;) symbol next to the parameter name in the function declaration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14600"/>
            <a:ext cx="7162800" cy="36703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3358055" y="2796827"/>
            <a:ext cx="4642945" cy="5612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</a:t>
            </a:r>
            <a:r>
              <a:rPr lang="en-US" dirty="0" err="1" smtClean="0"/>
              <a:t>vs</a:t>
            </a:r>
            <a:r>
              <a:rPr lang="en-US" dirty="0" smtClean="0"/>
              <a:t> Reference</a:t>
            </a:r>
            <a:endParaRPr lang="en-US" dirty="0"/>
          </a:p>
        </p:txBody>
      </p:sp>
      <p:pic>
        <p:nvPicPr>
          <p:cNvPr id="5" name="Content Placeholder 4" descr="4071508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2" y="1969909"/>
            <a:ext cx="7603255" cy="4491708"/>
          </a:xfrm>
        </p:spPr>
      </p:pic>
    </p:spTree>
    <p:extLst>
      <p:ext uri="{BB962C8B-B14F-4D97-AF65-F5344CB8AC3E}">
        <p14:creationId xmlns:p14="http://schemas.microsoft.com/office/powerpoint/2010/main" val="8958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variables defined within a function (such </a:t>
            </a:r>
            <a:r>
              <a:rPr lang="en-US" dirty="0" smtClean="0"/>
              <a:t>as parameter </a:t>
            </a:r>
            <a:r>
              <a:rPr lang="en-US" dirty="0"/>
              <a:t>variables) have </a:t>
            </a:r>
            <a:r>
              <a:rPr lang="en-US" b="1" dirty="0"/>
              <a:t>function scope</a:t>
            </a:r>
            <a:r>
              <a:rPr lang="en-US" dirty="0"/>
              <a:t>, meaning that they are only </a:t>
            </a:r>
            <a:r>
              <a:rPr lang="en-US" dirty="0" smtClean="0"/>
              <a:t>accessible within </a:t>
            </a:r>
            <a:r>
              <a:rPr lang="en-US" dirty="0"/>
              <a:t>the function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/>
              <a:t>variables </a:t>
            </a:r>
            <a:r>
              <a:rPr lang="en-US" dirty="0" smtClean="0"/>
              <a:t>created outside </a:t>
            </a:r>
            <a:r>
              <a:rPr lang="en-US" dirty="0"/>
              <a:t>of the function in the main script are unavailable within a </a:t>
            </a:r>
            <a:r>
              <a:rPr lang="en-US" dirty="0" smtClean="0"/>
              <a:t>function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93" y="2977931"/>
            <a:ext cx="7251700" cy="3708400"/>
          </a:xfrm>
          <a:prstGeom prst="rect">
            <a:avLst/>
          </a:prstGeom>
          <a:ln w="412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16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1506"/>
            <a:ext cx="10972800" cy="990600"/>
          </a:xfrm>
        </p:spPr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119"/>
            <a:ext cx="10972800" cy="4876800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ariables </a:t>
            </a:r>
            <a:r>
              <a:rPr lang="en-US" dirty="0"/>
              <a:t>defined in the main script are said to have </a:t>
            </a:r>
            <a:r>
              <a:rPr lang="en-US" b="1" dirty="0"/>
              <a:t>global </a:t>
            </a:r>
            <a:r>
              <a:rPr lang="en-US" b="1" dirty="0" smtClean="0"/>
              <a:t>scope. </a:t>
            </a:r>
          </a:p>
          <a:p>
            <a:r>
              <a:rPr lang="en-US" dirty="0" smtClean="0"/>
              <a:t>Unlike in </a:t>
            </a:r>
            <a:r>
              <a:rPr lang="en-US" dirty="0"/>
              <a:t>other programming languages, a global variable is not, by default, </a:t>
            </a:r>
            <a:r>
              <a:rPr lang="en-US" dirty="0" smtClean="0"/>
              <a:t>available within functions.</a:t>
            </a:r>
          </a:p>
          <a:p>
            <a:r>
              <a:rPr lang="en-US" dirty="0"/>
              <a:t>PHP does allow variables with global scope to </a:t>
            </a:r>
            <a:r>
              <a:rPr lang="en-US" dirty="0" smtClean="0"/>
              <a:t>be accessed </a:t>
            </a:r>
            <a:r>
              <a:rPr lang="en-US" dirty="0"/>
              <a:t>within a function using the </a:t>
            </a:r>
            <a:r>
              <a:rPr lang="en-US" b="1" dirty="0"/>
              <a:t>global</a:t>
            </a:r>
            <a:r>
              <a:rPr lang="en-US" dirty="0"/>
              <a:t> </a:t>
            </a:r>
            <a:r>
              <a:rPr lang="en-US" dirty="0" smtClean="0"/>
              <a:t>keyword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76" y="3042745"/>
            <a:ext cx="55245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136" y="3986866"/>
            <a:ext cx="3118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global keyword to refer to a global variable. 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3247697" y="4310032"/>
            <a:ext cx="2286000" cy="1989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6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PHP </a:t>
            </a:r>
            <a:r>
              <a:rPr lang="en-US" dirty="0"/>
              <a:t>an array is actually an </a:t>
            </a:r>
            <a:r>
              <a:rPr lang="en-US" b="1" dirty="0"/>
              <a:t>ordered map</a:t>
            </a:r>
            <a:r>
              <a:rPr lang="en-US" dirty="0"/>
              <a:t>, which associates each value in the </a:t>
            </a:r>
            <a:r>
              <a:rPr lang="en-US" dirty="0" smtClean="0"/>
              <a:t>array with </a:t>
            </a:r>
            <a:r>
              <a:rPr lang="en-US" dirty="0"/>
              <a:t>a </a:t>
            </a:r>
            <a:r>
              <a:rPr lang="en-US" dirty="0" smtClean="0"/>
              <a:t>key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most programming languages array keys are limited to integers, start at 0, and go up by 1.</a:t>
            </a:r>
          </a:p>
          <a:p>
            <a:r>
              <a:rPr lang="en-US" dirty="0"/>
              <a:t>In PHP, array keys </a:t>
            </a:r>
            <a:r>
              <a:rPr lang="en-US" i="1" dirty="0"/>
              <a:t>must </a:t>
            </a:r>
            <a:r>
              <a:rPr lang="en-US" dirty="0"/>
              <a:t>be either integers or strings and need not be </a:t>
            </a:r>
            <a:r>
              <a:rPr lang="en-US" dirty="0" smtClean="0"/>
              <a:t>sequential.</a:t>
            </a:r>
          </a:p>
          <a:p>
            <a:pPr lvl="1"/>
            <a:r>
              <a:rPr lang="en-US" dirty="0" smtClean="0"/>
              <a:t>Don’t </a:t>
            </a:r>
            <a:r>
              <a:rPr lang="en-US" dirty="0"/>
              <a:t>mix key types i.e. “1” vs 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don’t explicitly define them they are 0,1,…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:\CompSci\Research\web development textbook\manuscript\19.FinalART\9780133407150_FinalArt\CH09\4071509001.e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51" y="2270235"/>
            <a:ext cx="6324600" cy="12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1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746948"/>
          </a:xfrm>
        </p:spPr>
        <p:txBody>
          <a:bodyPr/>
          <a:lstStyle/>
          <a:p>
            <a:r>
              <a:rPr lang="en-US" dirty="0"/>
              <a:t>The following declares an empty array </a:t>
            </a:r>
            <a:r>
              <a:rPr lang="en-US" dirty="0" smtClean="0"/>
              <a:t>named days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also initialize it </a:t>
            </a:r>
            <a:r>
              <a:rPr lang="en-US" dirty="0"/>
              <a:t>with a comma-delimited list of values inside the ( </a:t>
            </a:r>
            <a:r>
              <a:rPr lang="en-US" dirty="0" smtClean="0"/>
              <a:t>) braces </a:t>
            </a:r>
            <a:r>
              <a:rPr lang="en-US" dirty="0"/>
              <a:t>using either of two following syntaxes</a:t>
            </a:r>
            <a:r>
              <a:rPr lang="en-US" dirty="0" smtClean="0"/>
              <a:t>: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255800" y="2251106"/>
            <a:ext cx="2725275" cy="646331"/>
          </a:xfrm>
          <a:prstGeom prst="rect">
            <a:avLst/>
          </a:prstGeom>
          <a:ln w="25400">
            <a:solidFill>
              <a:schemeClr val="accent2"/>
            </a:solidFill>
            <a:prstDash val="sysDash"/>
          </a:ln>
        </p:spPr>
        <p:txBody>
          <a:bodyPr wrap="square" lIns="182880" tIns="182880" rIns="182880" bIns="182880">
            <a:spAutoFit/>
          </a:bodyPr>
          <a:lstStyle/>
          <a:p>
            <a:pPr algn="ctr"/>
            <a:r>
              <a:rPr lang="en-US" b="1" dirty="0" smtClean="0"/>
              <a:t>$days = array();</a:t>
            </a: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3502" y="4709783"/>
            <a:ext cx="6875488" cy="1292662"/>
          </a:xfrm>
          <a:prstGeom prst="rect">
            <a:avLst/>
          </a:prstGeom>
          <a:ln w="31750">
            <a:solidFill>
              <a:schemeClr val="accent2"/>
            </a:solidFill>
            <a:prstDash val="sysDash"/>
          </a:ln>
        </p:spPr>
        <p:txBody>
          <a:bodyPr wrap="square" lIns="182880" tIns="182880" rIns="182880" bIns="182880">
            <a:spAutoFit/>
          </a:bodyPr>
          <a:lstStyle/>
          <a:p>
            <a:r>
              <a:rPr lang="en-US" sz="2000" dirty="0" smtClean="0"/>
              <a:t>$days = array(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);</a:t>
            </a:r>
          </a:p>
          <a:p>
            <a:endParaRPr lang="en-US" sz="2000" dirty="0" smtClean="0"/>
          </a:p>
          <a:p>
            <a:r>
              <a:rPr lang="en-US" sz="2000" dirty="0" smtClean="0"/>
              <a:t>$days = [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]; </a:t>
            </a:r>
            <a:r>
              <a:rPr lang="en-US" sz="2000" i="1" dirty="0" smtClean="0">
                <a:solidFill>
                  <a:srgbClr val="00B050"/>
                </a:solidFill>
              </a:rPr>
              <a:t>// alternate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also declare each subsequent element in the array individually</a:t>
            </a:r>
            <a:r>
              <a:rPr lang="en-US" dirty="0" smtClean="0"/>
              <a:t>: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2" y="2076321"/>
            <a:ext cx="8026400" cy="4406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74241" y="3818106"/>
            <a:ext cx="2808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A new element can be added to the end of any array</a:t>
            </a:r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7674964" y="4279771"/>
            <a:ext cx="1099277" cy="0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499421" y="2596035"/>
            <a:ext cx="2808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 element </a:t>
            </a:r>
            <a:r>
              <a:rPr lang="en-US" smtClean="0"/>
              <a:t>to index 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1834" y="2780701"/>
            <a:ext cx="1492768" cy="0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46" y="261030"/>
            <a:ext cx="10972800" cy="990600"/>
          </a:xfrm>
        </p:spPr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6" y="1275234"/>
            <a:ext cx="9791700" cy="2832100"/>
          </a:xfrm>
        </p:spPr>
      </p:pic>
      <p:sp>
        <p:nvSpPr>
          <p:cNvPr id="5" name="Rectangle 4"/>
          <p:cNvSpPr/>
          <p:nvPr/>
        </p:nvSpPr>
        <p:spPr>
          <a:xfrm>
            <a:off x="10293246" y="1020744"/>
            <a:ext cx="182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PHP is more than happy to let you “skip” an index. </a:t>
            </a:r>
          </a:p>
          <a:p>
            <a:endParaRPr lang="en-US" dirty="0"/>
          </a:p>
          <a:p>
            <a:r>
              <a:rPr lang="en-US" dirty="0" smtClean="0"/>
              <a:t>It will set skipped value to NULL</a:t>
            </a:r>
            <a:endParaRPr lang="en-US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88172" y="1791247"/>
            <a:ext cx="7375160" cy="762495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8" y="4412919"/>
            <a:ext cx="8356600" cy="2108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62462" y="4311609"/>
            <a:ext cx="2539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You can explicitly delete array elements using the unset() function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788172" y="4646951"/>
            <a:ext cx="6460759" cy="14991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682252" y="5634536"/>
            <a:ext cx="2219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array_values</a:t>
            </a:r>
            <a:r>
              <a:rPr lang="en-US" dirty="0" smtClean="0"/>
              <a:t>() </a:t>
            </a:r>
            <a:r>
              <a:rPr lang="en-US" dirty="0" err="1" smtClean="0"/>
              <a:t>reindexes</a:t>
            </a:r>
            <a:r>
              <a:rPr lang="en-US" dirty="0" smtClean="0"/>
              <a:t> the array numerically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11673" y="5778200"/>
            <a:ext cx="5507081" cy="14991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Technology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</a:t>
            </a:r>
          </a:p>
          <a:p>
            <a:r>
              <a:rPr lang="en-US" dirty="0" smtClean="0"/>
              <a:t>JSP</a:t>
            </a:r>
          </a:p>
          <a:p>
            <a:r>
              <a:rPr lang="en-US" dirty="0" smtClean="0"/>
              <a:t>ASP.NET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Ruby on Rails</a:t>
            </a:r>
            <a:endParaRPr lang="en-US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678242"/>
            <a:ext cx="7581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PHP, you are also able to explicitly define the keys in addition to the values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2050" name="Picture 2" descr="T:\CompSci\Research\web development textbook\manuscript\19.FinalART\9780133407150_FinalArt\CH09\4071509002.e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68679"/>
            <a:ext cx="7696200" cy="1214068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:\CompSci\Research\web development textbook\manuscript\19.FinalART\9780133407150_FinalArt\CH09\4071509003.e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5" y="3578902"/>
            <a:ext cx="8273019" cy="31242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</a:t>
            </a:r>
            <a:r>
              <a:rPr lang="en-US" dirty="0" smtClean="0"/>
              <a:t>value in the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array keys need not be sequential, and need not be integers, you may </a:t>
            </a:r>
            <a:r>
              <a:rPr lang="en-US" dirty="0" smtClean="0"/>
              <a:t>run into </a:t>
            </a:r>
            <a:r>
              <a:rPr lang="en-US" dirty="0"/>
              <a:t>a scenario where you want to check if a value has been set for a </a:t>
            </a:r>
            <a:r>
              <a:rPr lang="en-US" dirty="0" smtClean="0"/>
              <a:t>particular key.</a:t>
            </a:r>
          </a:p>
          <a:p>
            <a:pPr lvl="1"/>
            <a:r>
              <a:rPr lang="en-US" sz="1800" dirty="0"/>
              <a:t>To check if a value exists for a key, you can therefore use the </a:t>
            </a:r>
            <a:r>
              <a:rPr lang="en-US" sz="1800" b="1" dirty="0" err="1">
                <a:solidFill>
                  <a:schemeClr val="accent2"/>
                </a:solidFill>
              </a:rPr>
              <a:t>isset</a:t>
            </a:r>
            <a:r>
              <a:rPr lang="en-US" sz="1800" b="1" dirty="0">
                <a:solidFill>
                  <a:schemeClr val="accent2"/>
                </a:solidFill>
              </a:rPr>
              <a:t>(</a:t>
            </a:r>
            <a:r>
              <a:rPr lang="en-US" sz="1800" b="1" dirty="0">
                <a:solidFill>
                  <a:schemeClr val="accent2"/>
                </a:solidFill>
              </a:rPr>
              <a:t>) function</a:t>
            </a:r>
            <a:r>
              <a:rPr lang="en-US" sz="1800" dirty="0"/>
              <a:t>, which returns true if a value has been set, and false otherwise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9" y="3862258"/>
            <a:ext cx="8763000" cy="23114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985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rray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sort</a:t>
            </a:r>
            <a:r>
              <a:rPr lang="en-US" dirty="0" smtClean="0"/>
              <a:t>($</a:t>
            </a:r>
            <a:r>
              <a:rPr lang="en-US" dirty="0" err="1" smtClean="0"/>
              <a:t>someArray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a</a:t>
            </a:r>
            <a:r>
              <a:rPr lang="en-US" dirty="0" err="1" smtClean="0">
                <a:solidFill>
                  <a:schemeClr val="accent2"/>
                </a:solidFill>
              </a:rPr>
              <a:t>sort</a:t>
            </a:r>
            <a:r>
              <a:rPr lang="en-US" dirty="0" smtClean="0"/>
              <a:t>($</a:t>
            </a:r>
            <a:r>
              <a:rPr lang="en-US" dirty="0" err="1" smtClean="0"/>
              <a:t>someArray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olidFill>
                  <a:schemeClr val="accent2"/>
                </a:solidFill>
              </a:rPr>
              <a:t>array_keys</a:t>
            </a:r>
            <a:r>
              <a:rPr lang="en-US" dirty="0"/>
              <a:t>($</a:t>
            </a:r>
            <a:r>
              <a:rPr lang="en-US" dirty="0" err="1"/>
              <a:t>someArray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array_values</a:t>
            </a:r>
            <a:r>
              <a:rPr lang="en-US" dirty="0"/>
              <a:t>($</a:t>
            </a:r>
            <a:r>
              <a:rPr lang="en-US" dirty="0" err="1"/>
              <a:t>someArray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array_rand</a:t>
            </a:r>
            <a:r>
              <a:rPr lang="en-US" dirty="0"/>
              <a:t>($</a:t>
            </a:r>
            <a:r>
              <a:rPr lang="en-US" dirty="0" err="1"/>
              <a:t>someArray</a:t>
            </a:r>
            <a:r>
              <a:rPr lang="en-US" dirty="0"/>
              <a:t>, $</a:t>
            </a:r>
            <a:r>
              <a:rPr lang="en-US" dirty="0" err="1"/>
              <a:t>num</a:t>
            </a:r>
            <a:r>
              <a:rPr lang="en-US" dirty="0"/>
              <a:t>=1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array_reverse</a:t>
            </a:r>
            <a:r>
              <a:rPr lang="en-US" dirty="0"/>
              <a:t>($</a:t>
            </a:r>
            <a:r>
              <a:rPr lang="en-US" dirty="0" err="1"/>
              <a:t>someArray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array_walk</a:t>
            </a:r>
            <a:r>
              <a:rPr lang="en-US" dirty="0"/>
              <a:t>($</a:t>
            </a:r>
            <a:r>
              <a:rPr lang="en-US" dirty="0" err="1"/>
              <a:t>someArray</a:t>
            </a:r>
            <a:r>
              <a:rPr lang="en-US" dirty="0"/>
              <a:t>, $callback, </a:t>
            </a:r>
            <a:r>
              <a:rPr lang="en-US" dirty="0" err="1" smtClean="0"/>
              <a:t>optionalParam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in_array</a:t>
            </a:r>
            <a:r>
              <a:rPr lang="en-US" dirty="0"/>
              <a:t>($needle, $haystack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</a:rPr>
              <a:t>shuffle</a:t>
            </a:r>
            <a:r>
              <a:rPr lang="en-US" dirty="0"/>
              <a:t>($</a:t>
            </a:r>
            <a:r>
              <a:rPr lang="en-US" dirty="0" err="1" smtClean="0"/>
              <a:t>someArray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9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34" y="385913"/>
            <a:ext cx="10972800" cy="990600"/>
          </a:xfrm>
        </p:spPr>
        <p:txBody>
          <a:bodyPr/>
          <a:lstStyle/>
          <a:p>
            <a:r>
              <a:rPr lang="en-US" dirty="0" smtClean="0"/>
              <a:t>Multidimensional Arrays</a:t>
            </a:r>
            <a:endParaRPr lang="en-US" dirty="0"/>
          </a:p>
        </p:txBody>
      </p:sp>
      <p:pic>
        <p:nvPicPr>
          <p:cNvPr id="5" name="Picture 2" descr="T:\CompSci\Research\web development textbook\manuscript\19.FinalART\9780133407150_FinalArt\CH09\4071509004.ep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04"/>
          <a:stretch/>
        </p:blipFill>
        <p:spPr bwMode="auto">
          <a:xfrm>
            <a:off x="252334" y="2976880"/>
            <a:ext cx="7432675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38734" y="583325"/>
            <a:ext cx="6096000" cy="2246769"/>
          </a:xfrm>
          <a:prstGeom prst="rect">
            <a:avLst/>
          </a:prstGeom>
          <a:ln w="31750">
            <a:solidFill>
              <a:schemeClr val="accent2"/>
            </a:solidFill>
            <a:prstDash val="sysDash"/>
          </a:ln>
        </p:spPr>
        <p:txBody>
          <a:bodyPr>
            <a:spAutoFit/>
          </a:bodyPr>
          <a:lstStyle/>
          <a:p>
            <a:r>
              <a:rPr lang="en-US" sz="2000" dirty="0" smtClean="0"/>
              <a:t>$month = array(</a:t>
            </a:r>
          </a:p>
          <a:p>
            <a:r>
              <a:rPr lang="en-US" sz="2000" dirty="0" smtClean="0"/>
              <a:t>	array(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),</a:t>
            </a:r>
          </a:p>
          <a:p>
            <a:r>
              <a:rPr lang="en-US" sz="2000" dirty="0" smtClean="0"/>
              <a:t>	array(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),</a:t>
            </a:r>
          </a:p>
          <a:p>
            <a:r>
              <a:rPr lang="en-US" sz="2000" dirty="0" smtClean="0"/>
              <a:t>	array(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),</a:t>
            </a:r>
          </a:p>
          <a:p>
            <a:r>
              <a:rPr lang="en-US" sz="2000" dirty="0" smtClean="0"/>
              <a:t>	array( </a:t>
            </a:r>
            <a:r>
              <a:rPr lang="en-US" sz="2000" dirty="0" smtClean="0">
                <a:solidFill>
                  <a:srgbClr val="0070C0"/>
                </a:solidFill>
              </a:rPr>
              <a:t>"Mon”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"Tue”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"Wed”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"Thu” 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70C0"/>
                </a:solidFill>
              </a:rPr>
              <a:t>"Fri” 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);</a:t>
            </a:r>
          </a:p>
          <a:p>
            <a:r>
              <a:rPr lang="en-US" sz="2000" dirty="0" smtClean="0"/>
              <a:t>echo $month[0][3]; </a:t>
            </a:r>
            <a:r>
              <a:rPr lang="en-US" sz="2000" i="1" dirty="0" smtClean="0">
                <a:solidFill>
                  <a:srgbClr val="00B050"/>
                </a:solidFill>
              </a:rPr>
              <a:t>// outputs Thu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8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$cart = array();</a:t>
            </a:r>
          </a:p>
          <a:p>
            <a:r>
              <a:rPr lang="en-US" sz="1800" dirty="0"/>
              <a:t>$cart[] = array("id" =&gt; 37, "title" =&gt; "Burial at </a:t>
            </a:r>
            <a:r>
              <a:rPr lang="en-US" sz="1800" dirty="0" err="1"/>
              <a:t>Ornans</a:t>
            </a:r>
            <a:r>
              <a:rPr lang="en-US" sz="1800" dirty="0"/>
              <a:t>", "</a:t>
            </a:r>
            <a:r>
              <a:rPr lang="en-US" sz="1800" dirty="0"/>
              <a:t>quantity" =&gt; 1);</a:t>
            </a:r>
          </a:p>
          <a:p>
            <a:r>
              <a:rPr lang="en-US" sz="1800" dirty="0"/>
              <a:t>$cart[] = array("id" =&gt; 345, "title" =&gt; "The Death of Marat</a:t>
            </a:r>
            <a:r>
              <a:rPr lang="en-US" sz="1800" dirty="0"/>
              <a:t>", "</a:t>
            </a:r>
            <a:r>
              <a:rPr lang="en-US" sz="1800" dirty="0"/>
              <a:t>quantity" =&gt; 1);</a:t>
            </a:r>
          </a:p>
          <a:p>
            <a:r>
              <a:rPr lang="en-US" sz="1800" dirty="0"/>
              <a:t>$cart[] = array("id" =&gt; 63, "</a:t>
            </a:r>
            <a:r>
              <a:rPr lang="en-US" sz="1800" dirty="0"/>
              <a:t>title</a:t>
            </a:r>
            <a:r>
              <a:rPr lang="en-US" sz="1800" dirty="0"/>
              <a:t>" =&gt; "Starry Night", "quantity" =&gt; 1);</a:t>
            </a:r>
          </a:p>
        </p:txBody>
      </p:sp>
      <p:pic>
        <p:nvPicPr>
          <p:cNvPr id="5122" name="Picture 2" descr="T:\CompSci\Research\web development textbook\manuscript\19.FinalART\9780133407150_FinalArt\CH09\4071509004.ep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4"/>
          <a:stretch/>
        </p:blipFill>
        <p:spPr bwMode="auto">
          <a:xfrm>
            <a:off x="3878705" y="3598888"/>
            <a:ext cx="7010400" cy="27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9685" y="548389"/>
            <a:ext cx="3612628" cy="2134849"/>
          </a:xfrm>
        </p:spPr>
        <p:txBody>
          <a:bodyPr>
            <a:normAutofit/>
          </a:bodyPr>
          <a:lstStyle/>
          <a:p>
            <a:r>
              <a:rPr lang="en-US" dirty="0" smtClean="0"/>
              <a:t>Iterating through an array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37" y="773243"/>
            <a:ext cx="8216900" cy="57912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9685" y="2889354"/>
            <a:ext cx="2848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this example, the array uses integers as keys, so we can use the variable $</a:t>
            </a:r>
            <a:r>
              <a:rPr lang="en-US" sz="2000" dirty="0" err="1" smtClean="0"/>
              <a:t>i</a:t>
            </a:r>
            <a:r>
              <a:rPr lang="en-US" sz="2000" dirty="0" smtClean="0"/>
              <a:t> to index array elements and increment $</a:t>
            </a:r>
            <a:r>
              <a:rPr lang="en-US" sz="2000" dirty="0" err="1" smtClean="0"/>
              <a:t>i</a:t>
            </a:r>
            <a:r>
              <a:rPr lang="en-US" sz="2000" dirty="0" smtClean="0"/>
              <a:t> to iterate through the array.</a:t>
            </a:r>
          </a:p>
          <a:p>
            <a:endParaRPr lang="en-US" sz="2000" dirty="0"/>
          </a:p>
          <a:p>
            <a:r>
              <a:rPr lang="en-US" sz="2000" dirty="0" smtClean="0"/>
              <a:t>But, what if the array keys are not integers?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1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an array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array keys are non-sequential integers, then we need to use an iterator to loop through an array.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734664"/>
            <a:ext cx="8966200" cy="3924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0690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Superglobal</a:t>
            </a:r>
            <a:r>
              <a:rPr lang="en-US" dirty="0" smtClean="0"/>
              <a:t>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uses special predefined </a:t>
            </a:r>
            <a:r>
              <a:rPr lang="en-US" dirty="0" smtClean="0"/>
              <a:t>arrays </a:t>
            </a:r>
            <a:r>
              <a:rPr lang="en-US" dirty="0"/>
              <a:t>called </a:t>
            </a:r>
            <a:r>
              <a:rPr lang="en-US" b="1" dirty="0" err="1">
                <a:solidFill>
                  <a:schemeClr val="accent2"/>
                </a:solidFill>
              </a:rPr>
              <a:t>superglobal</a:t>
            </a:r>
            <a:r>
              <a:rPr lang="en-US" b="1" dirty="0">
                <a:solidFill>
                  <a:schemeClr val="accent2"/>
                </a:solidFill>
              </a:rPr>
              <a:t> variables </a:t>
            </a:r>
            <a:r>
              <a:rPr lang="en-US" dirty="0"/>
              <a:t>that </a:t>
            </a:r>
            <a:r>
              <a:rPr lang="en-US" dirty="0" smtClean="0"/>
              <a:t>allow the </a:t>
            </a:r>
            <a:r>
              <a:rPr lang="en-US" dirty="0"/>
              <a:t>programmer to easily access HTTP headers, query string parameters, and </a:t>
            </a:r>
            <a:r>
              <a:rPr lang="en-US" dirty="0" smtClean="0"/>
              <a:t>other commonly </a:t>
            </a:r>
            <a:r>
              <a:rPr lang="en-US" dirty="0"/>
              <a:t>needed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They are called </a:t>
            </a:r>
            <a:r>
              <a:rPr lang="en-US" dirty="0" err="1" smtClean="0"/>
              <a:t>superglobal</a:t>
            </a:r>
            <a:r>
              <a:rPr lang="en-US" dirty="0" smtClean="0"/>
              <a:t> because they are always in scope, and always defined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$_GET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$_POST</a:t>
            </a:r>
            <a:r>
              <a:rPr lang="en-US" dirty="0"/>
              <a:t> arrays are the most important </a:t>
            </a:r>
            <a:r>
              <a:rPr lang="en-US" dirty="0" err="1"/>
              <a:t>superglobal</a:t>
            </a:r>
            <a:r>
              <a:rPr lang="en-US" dirty="0"/>
              <a:t> variables in PHP since they allow the programmer to access data sent by the client in a query string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Lets see an example on the next slide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$_GET and $_POST</a:t>
            </a:r>
            <a:endParaRPr lang="en-US" dirty="0"/>
          </a:p>
        </p:txBody>
      </p:sp>
      <p:pic>
        <p:nvPicPr>
          <p:cNvPr id="5" name="Picture 4" descr="4071509005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6" y="1862516"/>
            <a:ext cx="7103289" cy="442855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40119" y="1813810"/>
            <a:ext cx="4751881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Get requests parse query strings into the $_GET array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Post requests are parsed into the $POST array</a:t>
            </a:r>
          </a:p>
          <a:p>
            <a:endParaRPr lang="en-US" dirty="0" smtClean="0"/>
          </a:p>
          <a:p>
            <a:r>
              <a:rPr lang="en-US" dirty="0" smtClean="0"/>
              <a:t>This mechanism greatly simplifies </a:t>
            </a:r>
            <a:r>
              <a:rPr lang="en-US" dirty="0"/>
              <a:t>accessing the data posted by the user, since you need not parse the </a:t>
            </a:r>
            <a:r>
              <a:rPr lang="en-US" dirty="0" smtClean="0"/>
              <a:t>query string </a:t>
            </a:r>
            <a:r>
              <a:rPr lang="en-US" dirty="0"/>
              <a:t>or the POST request </a:t>
            </a:r>
            <a:r>
              <a:rPr lang="en-US" dirty="0" smtClean="0"/>
              <a:t>headers!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528"/>
            <a:ext cx="10972800" cy="990600"/>
          </a:xfrm>
        </p:spPr>
        <p:txBody>
          <a:bodyPr/>
          <a:lstStyle/>
          <a:p>
            <a:r>
              <a:rPr lang="en-US" dirty="0" smtClean="0"/>
              <a:t>Form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29127"/>
            <a:ext cx="7482918" cy="5146623"/>
          </a:xfrm>
        </p:spPr>
      </p:pic>
    </p:spTree>
    <p:extLst>
      <p:ext uri="{BB962C8B-B14F-4D97-AF65-F5344CB8AC3E}">
        <p14:creationId xmlns:p14="http://schemas.microsoft.com/office/powerpoint/2010/main" val="10443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275" y="358721"/>
            <a:ext cx="10620705" cy="1020762"/>
          </a:xfrm>
        </p:spPr>
        <p:txBody>
          <a:bodyPr/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275" y="1646238"/>
            <a:ext cx="10736317" cy="452596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ASP.NET (Active Server </a:t>
            </a:r>
            <a:r>
              <a:rPr lang="en-US" b="1" dirty="0" smtClean="0">
                <a:solidFill>
                  <a:schemeClr val="accent2"/>
                </a:solidFill>
              </a:rPr>
              <a:t>Pages . NET)</a:t>
            </a:r>
            <a:endParaRPr lang="en-US" b="1" dirty="0" smtClean="0">
              <a:solidFill>
                <a:schemeClr val="accent2"/>
              </a:solidFill>
            </a:endParaRPr>
          </a:p>
          <a:p>
            <a:pPr marL="804863" lvl="1" indent="-342900">
              <a:buFont typeface="Arial" charset="0"/>
              <a:buChar char="•"/>
            </a:pPr>
            <a:r>
              <a:rPr lang="en-US" dirty="0" smtClean="0"/>
              <a:t>Is part of Microsoft’s .NET Framework and uses C# programming lang. </a:t>
            </a:r>
          </a:p>
          <a:p>
            <a:pPr marL="804863" lvl="1" indent="-342900">
              <a:buFont typeface="Arial" charset="0"/>
              <a:buChar char="•"/>
            </a:pPr>
            <a:r>
              <a:rPr lang="en-US" dirty="0" smtClean="0"/>
              <a:t>Its compiled into intermediate file format MSIL (similar to Java bytecode). </a:t>
            </a:r>
            <a:r>
              <a:rPr lang="en-US" dirty="0" smtClean="0"/>
              <a:t>ASP.NET then uses a Just-In-Time compiler to compile the MSIL into machine executable code so its performance can be excellent. </a:t>
            </a:r>
          </a:p>
          <a:p>
            <a:pPr marL="804863" lvl="1" indent="-342900">
              <a:buFont typeface="Arial" charset="0"/>
              <a:buChar char="•"/>
            </a:pPr>
            <a:r>
              <a:rPr lang="en-US" dirty="0" smtClean="0"/>
              <a:t>But its limited to Window servers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JSP (Java Server Pages</a:t>
            </a:r>
            <a:r>
              <a:rPr lang="en-US" b="1" dirty="0" smtClean="0">
                <a:solidFill>
                  <a:schemeClr val="accent2"/>
                </a:solidFill>
              </a:rPr>
              <a:t>)</a:t>
            </a:r>
          </a:p>
          <a:p>
            <a:pPr marL="804863" lvl="1" indent="-342900">
              <a:buFont typeface="Arial" charset="0"/>
              <a:buChar char="•"/>
            </a:pPr>
            <a:r>
              <a:rPr lang="en-US" dirty="0" smtClean="0"/>
              <a:t>JSP </a:t>
            </a:r>
            <a:r>
              <a:rPr lang="en-US" dirty="0"/>
              <a:t>uses Java as its programming </a:t>
            </a:r>
            <a:r>
              <a:rPr lang="en-US" dirty="0" smtClean="0"/>
              <a:t>language.</a:t>
            </a:r>
          </a:p>
          <a:p>
            <a:pPr marL="804863" lvl="1" indent="-342900">
              <a:buFont typeface="Arial" charset="0"/>
              <a:buChar char="•"/>
            </a:pPr>
            <a:r>
              <a:rPr lang="en-US" dirty="0" smtClean="0"/>
              <a:t>JSP </a:t>
            </a:r>
            <a:r>
              <a:rPr lang="en-US" dirty="0"/>
              <a:t>uses the Java Runtime Engine, </a:t>
            </a:r>
            <a:r>
              <a:rPr lang="en-US" dirty="0" smtClean="0"/>
              <a:t>and also </a:t>
            </a:r>
            <a:r>
              <a:rPr lang="en-US" dirty="0"/>
              <a:t>uses a JIT compiler for fast execution time and is cross-platform. While JSP’s usage in the web as a whole is small, it has a substantial market share in the intranet environment, as well as with very large and busy sites.</a:t>
            </a:r>
          </a:p>
          <a:p>
            <a:pPr marL="804863" lvl="1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Form Array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in HTML forms you might have multiple values associated with a </a:t>
            </a:r>
            <a:r>
              <a:rPr lang="en-US" dirty="0" smtClean="0"/>
              <a:t>single name</a:t>
            </a:r>
            <a:r>
              <a:rPr lang="en-US" dirty="0"/>
              <a:t>;</a:t>
            </a:r>
          </a:p>
        </p:txBody>
      </p:sp>
      <p:pic>
        <p:nvPicPr>
          <p:cNvPr id="5" name="Picture 4" descr="Screen Shot 2014-02-06 at 10.5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00401"/>
            <a:ext cx="7086600" cy="26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Form Array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Unfortunately, if the user selects more than one day and submits the form, </a:t>
            </a:r>
            <a:r>
              <a:rPr lang="en-US" sz="2000" dirty="0" smtClean="0"/>
              <a:t>the $</a:t>
            </a:r>
            <a:r>
              <a:rPr lang="en-US" sz="2000" dirty="0"/>
              <a:t>_GET['day'] value in the </a:t>
            </a:r>
            <a:r>
              <a:rPr lang="en-US" sz="2000" dirty="0" err="1"/>
              <a:t>superglobal</a:t>
            </a:r>
            <a:r>
              <a:rPr lang="en-US" sz="2000" dirty="0"/>
              <a:t> array </a:t>
            </a:r>
            <a:r>
              <a:rPr lang="en-US" sz="2000" i="1" dirty="0"/>
              <a:t>will only contain the last value </a:t>
            </a:r>
            <a:r>
              <a:rPr lang="en-US" sz="2000" i="1" dirty="0" smtClean="0"/>
              <a:t>from the </a:t>
            </a:r>
            <a:r>
              <a:rPr lang="en-US" sz="2000" i="1" dirty="0"/>
              <a:t>list </a:t>
            </a:r>
            <a:r>
              <a:rPr lang="en-US" sz="2000" dirty="0"/>
              <a:t>that was selected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To </a:t>
            </a:r>
            <a:r>
              <a:rPr lang="en-US" sz="2000" dirty="0"/>
              <a:t>overcome this limitation, you must change the </a:t>
            </a:r>
            <a:r>
              <a:rPr lang="en-US" sz="2000" dirty="0" smtClean="0"/>
              <a:t>name </a:t>
            </a:r>
            <a:r>
              <a:rPr lang="en-US" sz="2000" dirty="0"/>
              <a:t>attribute for each checkbox from day </a:t>
            </a:r>
            <a:r>
              <a:rPr lang="en-US" sz="2000" dirty="0" smtClean="0"/>
              <a:t>to day</a:t>
            </a:r>
            <a:r>
              <a:rPr lang="en-US" sz="2000" dirty="0" smtClean="0"/>
              <a:t>[].</a:t>
            </a:r>
            <a:endParaRPr lang="en-US" sz="2000" dirty="0" smtClean="0"/>
          </a:p>
          <a:p>
            <a:pPr lvl="1"/>
            <a:r>
              <a:rPr lang="en-US" dirty="0"/>
              <a:t>Monday &lt;input type="checkbox" name="</a:t>
            </a:r>
            <a:r>
              <a:rPr lang="en-US" dirty="0">
                <a:solidFill>
                  <a:srgbClr val="CE2933"/>
                </a:solidFill>
              </a:rPr>
              <a:t>day[]</a:t>
            </a:r>
            <a:r>
              <a:rPr lang="en-US" dirty="0"/>
              <a:t>" value="Monday" /&gt;</a:t>
            </a:r>
          </a:p>
          <a:p>
            <a:pPr lvl="1"/>
            <a:r>
              <a:rPr lang="en-US" dirty="0"/>
              <a:t>Tuesday &lt;input type="checkbox" name="</a:t>
            </a:r>
            <a:r>
              <a:rPr lang="en-US" dirty="0">
                <a:solidFill>
                  <a:srgbClr val="CE2933"/>
                </a:solidFill>
              </a:rPr>
              <a:t>day[]</a:t>
            </a:r>
            <a:r>
              <a:rPr lang="en-US" dirty="0"/>
              <a:t>" value="Tuesday" </a:t>
            </a:r>
            <a:r>
              <a:rPr lang="en-US" dirty="0" smtClean="0"/>
              <a:t>/&gt;</a:t>
            </a:r>
          </a:p>
          <a:p>
            <a:endParaRPr lang="en-US" sz="2000" dirty="0" smtClean="0"/>
          </a:p>
          <a:p>
            <a:r>
              <a:rPr lang="en-US" sz="2000" dirty="0" smtClean="0"/>
              <a:t>After </a:t>
            </a:r>
            <a:r>
              <a:rPr lang="en-US" sz="2000" dirty="0"/>
              <a:t>making this change in the HTML, the corresponding variable $_GET['day'] will now have a value that is of type array.</a:t>
            </a:r>
          </a:p>
          <a:p>
            <a:pPr lvl="1"/>
            <a:endParaRPr lang="en-US" sz="1400" dirty="0"/>
          </a:p>
        </p:txBody>
      </p:sp>
      <p:pic>
        <p:nvPicPr>
          <p:cNvPr id="6" name="Picture 5" descr="Screen Shot 2014-02-06 at 11.0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67" y="4987977"/>
            <a:ext cx="6705600" cy="22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is a full-fledged object-oriented language with many of </a:t>
            </a:r>
            <a:r>
              <a:rPr lang="en-US" dirty="0" smtClean="0"/>
              <a:t>the syntactic </a:t>
            </a:r>
            <a:r>
              <a:rPr lang="en-US" dirty="0"/>
              <a:t>constructs popularized in languages like Java and C</a:t>
            </a:r>
            <a:r>
              <a:rPr lang="en-US" dirty="0" smtClean="0"/>
              <a:t>++.</a:t>
            </a:r>
          </a:p>
          <a:p>
            <a:r>
              <a:rPr lang="en-US" dirty="0" smtClean="0"/>
              <a:t>Earlier versions </a:t>
            </a:r>
            <a:r>
              <a:rPr lang="en-US" dirty="0"/>
              <a:t>of PHP </a:t>
            </a:r>
            <a:r>
              <a:rPr lang="en-US" dirty="0" smtClean="0"/>
              <a:t>do </a:t>
            </a:r>
            <a:r>
              <a:rPr lang="en-US" dirty="0"/>
              <a:t>not support all of these object-oriented </a:t>
            </a:r>
            <a:r>
              <a:rPr lang="en-US" dirty="0" smtClean="0"/>
              <a:t>features</a:t>
            </a:r>
            <a:r>
              <a:rPr lang="en-US" dirty="0"/>
              <a:t> </a:t>
            </a:r>
            <a:r>
              <a:rPr lang="en-US" dirty="0" smtClean="0"/>
              <a:t>(use 5.0 + to avoid issues).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1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PHP syntax for defining a class uses the class keyword followed by the </a:t>
            </a:r>
            <a:r>
              <a:rPr lang="en-US" dirty="0" smtClean="0"/>
              <a:t>class name </a:t>
            </a:r>
            <a:r>
              <a:rPr lang="en-US" dirty="0"/>
              <a:t>and { } </a:t>
            </a:r>
            <a:r>
              <a:rPr lang="en-US" dirty="0" smtClean="0"/>
              <a:t>braces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Defining </a:t>
            </a:r>
            <a:r>
              <a:rPr lang="en-US" dirty="0"/>
              <a:t>a class is not the same as using it. To make use of a class, one must </a:t>
            </a:r>
            <a:r>
              <a:rPr lang="en-US" b="1" dirty="0"/>
              <a:t>instantiate </a:t>
            </a:r>
            <a:r>
              <a:rPr lang="en-US" dirty="0"/>
              <a:t>(create) objects from its definition using the </a:t>
            </a:r>
            <a:r>
              <a:rPr lang="en-US" i="1" dirty="0"/>
              <a:t>new</a:t>
            </a:r>
            <a:r>
              <a:rPr lang="en-US" dirty="0"/>
              <a:t> keyword.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28720" r="43776" b="41502"/>
          <a:stretch/>
        </p:blipFill>
        <p:spPr bwMode="auto">
          <a:xfrm>
            <a:off x="4664439" y="2120216"/>
            <a:ext cx="5669280" cy="25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51079" y="5719591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b="1" dirty="0" smtClean="0"/>
              <a:t>$</a:t>
            </a:r>
            <a:r>
              <a:rPr lang="en-US" sz="2400" b="1" dirty="0" err="1" smtClean="0"/>
              <a:t>picasso</a:t>
            </a:r>
            <a:r>
              <a:rPr lang="en-US" sz="2400" b="1" dirty="0" smtClean="0"/>
              <a:t> = new Artist();</a:t>
            </a:r>
          </a:p>
          <a:p>
            <a:pPr lvl="1"/>
            <a:r>
              <a:rPr lang="en-US" sz="2400" b="1" dirty="0" smtClean="0"/>
              <a:t>$</a:t>
            </a:r>
            <a:r>
              <a:rPr lang="en-US" sz="2400" b="1" dirty="0" err="1" smtClean="0"/>
              <a:t>dali</a:t>
            </a:r>
            <a:r>
              <a:rPr lang="en-US" sz="2400" b="1" dirty="0" smtClean="0"/>
              <a:t> = new Artist();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you have instances of an object, you can access and modify the </a:t>
            </a:r>
            <a:r>
              <a:rPr lang="en-US" dirty="0" smtClean="0"/>
              <a:t>properties of </a:t>
            </a:r>
            <a:r>
              <a:rPr lang="en-US" dirty="0"/>
              <a:t>each one separately using the variable name and an arrow </a:t>
            </a:r>
            <a:r>
              <a:rPr lang="en-US" dirty="0" smtClean="0"/>
              <a:t>(-&gt;).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t="41814" r="5119" b="29375"/>
          <a:stretch/>
        </p:blipFill>
        <p:spPr bwMode="auto">
          <a:xfrm>
            <a:off x="825708" y="2708223"/>
            <a:ext cx="8878705" cy="231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Constructors</a:t>
            </a:r>
            <a:r>
              <a:rPr lang="en-US" dirty="0" smtClean="0"/>
              <a:t> let </a:t>
            </a:r>
            <a:r>
              <a:rPr lang="en-US" dirty="0"/>
              <a:t>you specify parameters during instantiation to initialize the properties within </a:t>
            </a:r>
            <a:r>
              <a:rPr lang="en-US" dirty="0" smtClean="0"/>
              <a:t>a class </a:t>
            </a:r>
            <a:r>
              <a:rPr lang="en-US" dirty="0"/>
              <a:t>right away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In PHP, constructors are defined as functions (as you shall see, all methods </a:t>
            </a:r>
            <a:r>
              <a:rPr lang="en-US" dirty="0" smtClean="0"/>
              <a:t>use the </a:t>
            </a:r>
            <a:r>
              <a:rPr lang="en-US" dirty="0"/>
              <a:t>function keyword) with the name </a:t>
            </a:r>
            <a:r>
              <a:rPr lang="en-US" b="1" dirty="0"/>
              <a:t>__construct</a:t>
            </a:r>
            <a:r>
              <a:rPr lang="en-US" b="1" dirty="0" smtClean="0"/>
              <a:t>().</a:t>
            </a:r>
          </a:p>
          <a:p>
            <a:endParaRPr lang="en-US" b="1" dirty="0" smtClean="0"/>
          </a:p>
          <a:p>
            <a:r>
              <a:rPr lang="en-US" dirty="0"/>
              <a:t>Notice that in the constructor </a:t>
            </a:r>
            <a:r>
              <a:rPr lang="en-US" dirty="0" smtClean="0"/>
              <a:t>each parameter </a:t>
            </a:r>
            <a:r>
              <a:rPr lang="en-US" dirty="0"/>
              <a:t>is assigned to an internal class variable using the $this-&gt; </a:t>
            </a:r>
            <a:r>
              <a:rPr lang="en-US" dirty="0" smtClean="0"/>
              <a:t>syntax. </a:t>
            </a:r>
            <a:r>
              <a:rPr lang="en-US" dirty="0"/>
              <a:t>you </a:t>
            </a:r>
            <a:r>
              <a:rPr lang="en-US" b="1" dirty="0"/>
              <a:t>must </a:t>
            </a:r>
            <a:r>
              <a:rPr lang="en-US" dirty="0"/>
              <a:t>always use the $this syntax to reference all properties </a:t>
            </a:r>
            <a:r>
              <a:rPr lang="en-US" dirty="0" smtClean="0"/>
              <a:t>and methods </a:t>
            </a:r>
            <a:r>
              <a:rPr lang="en-US" dirty="0"/>
              <a:t>associated with this particular instance of a class.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6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t="34822" r="9920" b="16998"/>
          <a:stretch/>
        </p:blipFill>
        <p:spPr bwMode="auto">
          <a:xfrm>
            <a:off x="724524" y="1524000"/>
            <a:ext cx="7680960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524" y="5482095"/>
            <a:ext cx="9378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picasso</a:t>
            </a:r>
            <a:r>
              <a:rPr lang="en-US" dirty="0"/>
              <a:t> = </a:t>
            </a:r>
            <a:r>
              <a:rPr lang="en-US" b="1" dirty="0">
                <a:solidFill>
                  <a:srgbClr val="C00000"/>
                </a:solidFill>
              </a:rPr>
              <a:t>new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Artist("</a:t>
            </a:r>
            <a:r>
              <a:rPr lang="en-US" dirty="0" err="1"/>
              <a:t>Pablo","Picasso","Malaga","Oct</a:t>
            </a:r>
            <a:r>
              <a:rPr lang="en-US" dirty="0"/>
              <a:t> 25,1881","Apr 8,1973</a:t>
            </a:r>
            <a:r>
              <a:rPr lang="en-US" dirty="0" smtClean="0"/>
              <a:t>");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dali</a:t>
            </a:r>
            <a:r>
              <a:rPr lang="en-US" dirty="0"/>
              <a:t> = </a:t>
            </a:r>
            <a:r>
              <a:rPr lang="en-US" b="1" dirty="0">
                <a:solidFill>
                  <a:srgbClr val="C00000"/>
                </a:solidFill>
              </a:rPr>
              <a:t>new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Artist("</a:t>
            </a:r>
            <a:r>
              <a:rPr lang="en-US" dirty="0" err="1"/>
              <a:t>Salvador","Dali","Figures","May</a:t>
            </a:r>
            <a:r>
              <a:rPr lang="en-US" dirty="0"/>
              <a:t> 11 1904", "Jan 23 1989");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ethods </a:t>
            </a:r>
            <a:r>
              <a:rPr lang="en-US" dirty="0" smtClean="0"/>
              <a:t>and are </a:t>
            </a:r>
            <a:r>
              <a:rPr lang="en-US" dirty="0"/>
              <a:t>like functions, except they are associated with a </a:t>
            </a:r>
            <a:r>
              <a:rPr lang="en-US" dirty="0" smtClean="0"/>
              <a:t>class.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4827" y="35569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/>
              <a:t>// usage</a:t>
            </a:r>
          </a:p>
          <a:p>
            <a:endParaRPr lang="en-US" b="1" dirty="0" smtClean="0"/>
          </a:p>
          <a:p>
            <a:r>
              <a:rPr lang="en-US" b="1" dirty="0" smtClean="0"/>
              <a:t>$</a:t>
            </a:r>
            <a:r>
              <a:rPr lang="en-US" b="1" dirty="0" err="1" smtClean="0"/>
              <a:t>picasso</a:t>
            </a:r>
            <a:r>
              <a:rPr lang="en-US" b="1" dirty="0" smtClean="0"/>
              <a:t> = new Artist( . . . )</a:t>
            </a:r>
          </a:p>
          <a:p>
            <a:endParaRPr lang="en-US" b="1" dirty="0" smtClean="0"/>
          </a:p>
          <a:p>
            <a:r>
              <a:rPr lang="en-US" b="1" dirty="0" smtClean="0"/>
              <a:t>echo $</a:t>
            </a:r>
            <a:r>
              <a:rPr lang="en-US" b="1" dirty="0" err="1" smtClean="0"/>
              <a:t>picasso</a:t>
            </a:r>
            <a:r>
              <a:rPr lang="en-US" b="1" dirty="0" smtClean="0"/>
              <a:t>-&gt;</a:t>
            </a:r>
            <a:r>
              <a:rPr lang="en-US" b="1" dirty="0" err="1" smtClean="0">
                <a:solidFill>
                  <a:srgbClr val="C00000"/>
                </a:solidFill>
              </a:rPr>
              <a:t>outputAsTable</a:t>
            </a:r>
            <a:r>
              <a:rPr lang="en-US" b="1" dirty="0" smtClean="0"/>
              <a:t>();</a:t>
            </a:r>
            <a:endParaRPr 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23363" r="4881" b="19014"/>
          <a:stretch/>
        </p:blipFill>
        <p:spPr bwMode="auto">
          <a:xfrm>
            <a:off x="4056743" y="2331478"/>
            <a:ext cx="8135257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1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3518"/>
            <a:ext cx="10972800" cy="9906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isibility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7343" y="1369102"/>
            <a:ext cx="7470099" cy="4876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visibility </a:t>
            </a:r>
            <a:r>
              <a:rPr lang="en-US" dirty="0"/>
              <a:t>of a property or method determines the accessibility of a </a:t>
            </a:r>
            <a:r>
              <a:rPr lang="en-US" b="1" dirty="0"/>
              <a:t>class </a:t>
            </a:r>
            <a:r>
              <a:rPr lang="en-US" b="1" dirty="0" smtClean="0"/>
              <a:t>member </a:t>
            </a:r>
            <a:r>
              <a:rPr lang="en-US" dirty="0" smtClean="0"/>
              <a:t>and </a:t>
            </a:r>
            <a:r>
              <a:rPr lang="en-US" dirty="0"/>
              <a:t>can be set </a:t>
            </a:r>
            <a:r>
              <a:rPr lang="en-US" dirty="0" smtClean="0"/>
              <a:t>to: </a:t>
            </a:r>
            <a:endParaRPr lang="en-US" dirty="0" smtClean="0"/>
          </a:p>
        </p:txBody>
      </p:sp>
      <p:pic>
        <p:nvPicPr>
          <p:cNvPr id="6" name="Picture 2" descr="T:\CompSci\Research\web development textbook\manuscript\19.FinalART\9780133407150_FinalArt\CH10\4071510006.e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96" y="1542640"/>
            <a:ext cx="7696200" cy="53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24853" y="2769159"/>
            <a:ext cx="41672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Public</a:t>
            </a:r>
            <a:r>
              <a:rPr lang="en-US" dirty="0" smtClean="0"/>
              <a:t> the property or method is accessible to any code that has a reference to the object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Private</a:t>
            </a:r>
            <a:r>
              <a:rPr lang="en-US" dirty="0" smtClean="0"/>
              <a:t> sets a method or variable to only be accessible from within the class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Protected</a:t>
            </a:r>
            <a:r>
              <a:rPr lang="en-US" dirty="0" smtClean="0"/>
              <a:t> is related to inheritance…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static </a:t>
            </a:r>
            <a:r>
              <a:rPr lang="en-US" dirty="0"/>
              <a:t>member is a property or method that all instances of a class share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Unlike </a:t>
            </a:r>
            <a:r>
              <a:rPr lang="en-US" dirty="0" smtClean="0"/>
              <a:t>an </a:t>
            </a:r>
            <a:r>
              <a:rPr lang="en-US" dirty="0"/>
              <a:t>instance property, where each object gets its own value for that property, </a:t>
            </a:r>
            <a:r>
              <a:rPr lang="en-US" dirty="0" smtClean="0"/>
              <a:t>there is </a:t>
            </a:r>
            <a:r>
              <a:rPr lang="en-US" dirty="0"/>
              <a:t>only one value for a class’s static property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Static </a:t>
            </a:r>
            <a:r>
              <a:rPr lang="en-US" dirty="0" smtClean="0"/>
              <a:t>members use the self</a:t>
            </a:r>
            <a:r>
              <a:rPr lang="en-US" dirty="0"/>
              <a:t>:: </a:t>
            </a:r>
            <a:r>
              <a:rPr lang="en-US" dirty="0" smtClean="0"/>
              <a:t>syntax and are not associated with one object</a:t>
            </a:r>
          </a:p>
          <a:p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 smtClean="0"/>
              <a:t>can be accessed without any </a:t>
            </a:r>
            <a:r>
              <a:rPr lang="en-US" dirty="0"/>
              <a:t>instance of an Artist object by using the class name, that is, </a:t>
            </a:r>
            <a:r>
              <a:rPr lang="en-US" dirty="0" smtClean="0"/>
              <a:t>via </a:t>
            </a:r>
            <a:r>
              <a:rPr lang="en-US" b="1" dirty="0" smtClean="0"/>
              <a:t>Artist</a:t>
            </a:r>
            <a:r>
              <a:rPr lang="en-US" b="1" dirty="0"/>
              <a:t>::$</a:t>
            </a:r>
            <a:r>
              <a:rPr lang="en-US" b="1" dirty="0" err="1"/>
              <a:t>artistCount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2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Node.js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R</a:t>
            </a:r>
            <a:r>
              <a:rPr lang="en-US" dirty="0" smtClean="0"/>
              <a:t>ecent server environment that uses JavaScript on the server side.</a:t>
            </a:r>
          </a:p>
          <a:p>
            <a:pPr lvl="1"/>
            <a:r>
              <a:rPr lang="en-US" dirty="0" smtClean="0"/>
              <a:t>Unlike the other tools, </a:t>
            </a:r>
            <a:r>
              <a:rPr lang="en-US" dirty="0" err="1" smtClean="0"/>
              <a:t>node.js</a:t>
            </a:r>
            <a:r>
              <a:rPr lang="en-US" dirty="0" smtClean="0"/>
              <a:t> also is its own web server software, thus eliminating the need for Apache, IIS, or some other web server software.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2"/>
                </a:solidFill>
              </a:rPr>
              <a:t>PHP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PHP </a:t>
            </a:r>
            <a:r>
              <a:rPr lang="en-US" dirty="0"/>
              <a:t>is a dynamically typed language that can be embedded directly within the HTML, though it now supports most common object-oriented features, such as classes and inheritance. </a:t>
            </a:r>
            <a:endParaRPr lang="en-US" dirty="0" smtClean="0"/>
          </a:p>
          <a:p>
            <a:pPr lvl="1"/>
            <a:r>
              <a:rPr lang="en-US" dirty="0" smtClean="0"/>
              <a:t>PHP </a:t>
            </a:r>
            <a:r>
              <a:rPr lang="en-US" dirty="0"/>
              <a:t>pages are compiled into an intermediary representation called </a:t>
            </a:r>
            <a:r>
              <a:rPr lang="en-US" b="1" dirty="0" smtClean="0"/>
              <a:t>opcodes.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t="19436" r="9922" b="15560"/>
          <a:stretch/>
        </p:blipFill>
        <p:spPr bwMode="auto">
          <a:xfrm>
            <a:off x="609600" y="1600200"/>
            <a:ext cx="7077076" cy="42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6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constants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</a:t>
            </a:r>
            <a:r>
              <a:rPr lang="en-US" dirty="0"/>
              <a:t>are added to a </a:t>
            </a:r>
            <a:r>
              <a:rPr lang="en-US" dirty="0" smtClean="0"/>
              <a:t>class using </a:t>
            </a:r>
            <a:r>
              <a:rPr lang="en-US" dirty="0"/>
              <a:t>the </a:t>
            </a:r>
            <a:r>
              <a:rPr lang="en-US" b="1" dirty="0" err="1"/>
              <a:t>const</a:t>
            </a:r>
            <a:r>
              <a:rPr lang="en-US" dirty="0"/>
              <a:t> keyword.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Unlike </a:t>
            </a:r>
            <a:r>
              <a:rPr lang="en-US" dirty="0"/>
              <a:t>all other variables, constants don’t use the $ symbol when </a:t>
            </a:r>
            <a:r>
              <a:rPr lang="en-US" dirty="0" smtClean="0"/>
              <a:t>declaring or </a:t>
            </a:r>
            <a:r>
              <a:rPr lang="en-US" dirty="0"/>
              <a:t>using them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Accessed </a:t>
            </a:r>
            <a:r>
              <a:rPr lang="en-US" dirty="0"/>
              <a:t>both inside and outside the class </a:t>
            </a:r>
            <a:r>
              <a:rPr lang="en-US" dirty="0" smtClean="0"/>
              <a:t>using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77594" y="2284964"/>
            <a:ext cx="5161285" cy="646331"/>
          </a:xfrm>
          <a:prstGeom prst="rect">
            <a:avLst/>
          </a:prstGeom>
          <a:ln w="25400">
            <a:solidFill>
              <a:schemeClr val="accent2"/>
            </a:solidFill>
            <a:prstDash val="sysDash"/>
          </a:ln>
        </p:spPr>
        <p:txBody>
          <a:bodyPr wrap="none" lIns="182880" tIns="182880" rIns="182880" bIns="18288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const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EARLIEST_DATE = </a:t>
            </a:r>
            <a:r>
              <a:rPr lang="en-US" b="1" dirty="0" smtClean="0">
                <a:solidFill>
                  <a:srgbClr val="0070C0"/>
                </a:solidFill>
              </a:rPr>
              <a:t>'January 1, 1200’ </a:t>
            </a:r>
            <a:r>
              <a:rPr lang="en-US" b="1" dirty="0" smtClean="0"/>
              <a:t>;</a:t>
            </a: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778176" y="4679801"/>
            <a:ext cx="6096000" cy="1200329"/>
          </a:xfrm>
          <a:prstGeom prst="rect">
            <a:avLst/>
          </a:prstGeom>
          <a:ln w="25400">
            <a:solidFill>
              <a:schemeClr val="accent2"/>
            </a:solidFill>
            <a:prstDash val="sysDash"/>
          </a:ln>
        </p:spPr>
        <p:txBody>
          <a:bodyPr lIns="182880" tIns="182880" rIns="182880" bIns="182880">
            <a:spAutoFit/>
          </a:bodyPr>
          <a:lstStyle/>
          <a:p>
            <a:r>
              <a:rPr lang="en-US" b="1" dirty="0" smtClean="0"/>
              <a:t>self::EARLIEST_DATE   </a:t>
            </a:r>
            <a:r>
              <a:rPr lang="en-US" b="1" dirty="0" smtClean="0">
                <a:solidFill>
                  <a:srgbClr val="00B050"/>
                </a:solidFill>
              </a:rPr>
              <a:t>// </a:t>
            </a:r>
            <a:r>
              <a:rPr lang="en-US" dirty="0" smtClean="0">
                <a:solidFill>
                  <a:srgbClr val="00B050"/>
                </a:solidFill>
              </a:rPr>
              <a:t>in the class and </a:t>
            </a:r>
          </a:p>
          <a:p>
            <a:endParaRPr lang="en-US" b="1" dirty="0" smtClean="0"/>
          </a:p>
          <a:p>
            <a:r>
              <a:rPr lang="en-US" b="1" dirty="0" err="1" smtClean="0"/>
              <a:t>classReference</a:t>
            </a:r>
            <a:r>
              <a:rPr lang="en-US" b="1" dirty="0" smtClean="0"/>
              <a:t>::EARLIEST_DATE   </a:t>
            </a:r>
            <a:r>
              <a:rPr lang="en-US" b="1" dirty="0" smtClean="0">
                <a:solidFill>
                  <a:srgbClr val="00B050"/>
                </a:solidFill>
              </a:rPr>
              <a:t>// </a:t>
            </a:r>
            <a:r>
              <a:rPr lang="en-US" dirty="0" smtClean="0">
                <a:solidFill>
                  <a:srgbClr val="00B050"/>
                </a:solidFill>
              </a:rPr>
              <a:t>outside.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 the most important advantage to object-oriented design is the possibility </a:t>
            </a:r>
            <a:r>
              <a:rPr lang="en-US" dirty="0" smtClean="0"/>
              <a:t>of </a:t>
            </a:r>
            <a:r>
              <a:rPr lang="en-US" b="1" dirty="0" smtClean="0"/>
              <a:t>encapsulation</a:t>
            </a:r>
            <a:r>
              <a:rPr lang="en-US" dirty="0"/>
              <a:t>, which generally refers to restricting access to an object’s </a:t>
            </a:r>
            <a:r>
              <a:rPr lang="en-US" dirty="0" smtClean="0"/>
              <a:t>internal components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Another way of understanding encapsulation is: it is the hiding of </a:t>
            </a:r>
            <a:r>
              <a:rPr lang="en-US" dirty="0" smtClean="0"/>
              <a:t>an object’s </a:t>
            </a:r>
            <a:r>
              <a:rPr lang="en-US" dirty="0"/>
              <a:t>implementation </a:t>
            </a:r>
            <a:r>
              <a:rPr lang="en-US" dirty="0" smtClean="0"/>
              <a:t>details.</a:t>
            </a:r>
          </a:p>
          <a:p>
            <a:endParaRPr lang="en-US" dirty="0" smtClean="0"/>
          </a:p>
          <a:p>
            <a:r>
              <a:rPr lang="en-US" dirty="0"/>
              <a:t>A properly encapsulated class will define an interface to the world in the form </a:t>
            </a:r>
            <a:r>
              <a:rPr lang="en-US" dirty="0" smtClean="0"/>
              <a:t>of its </a:t>
            </a:r>
            <a:r>
              <a:rPr lang="en-US" dirty="0"/>
              <a:t>public methods, and leave its data, that is, its properties, hidden (that is, private).</a:t>
            </a:r>
          </a:p>
        </p:txBody>
      </p:sp>
    </p:spTree>
    <p:extLst>
      <p:ext uri="{BB962C8B-B14F-4D97-AF65-F5344CB8AC3E}">
        <p14:creationId xmlns:p14="http://schemas.microsoft.com/office/powerpoint/2010/main" val="12803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Encapsulation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25000" r="13053" b="32552"/>
          <a:stretch/>
        </p:blipFill>
        <p:spPr bwMode="auto">
          <a:xfrm>
            <a:off x="156167" y="2248525"/>
            <a:ext cx="6063684" cy="257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5341" r="5000" b="16291"/>
          <a:stretch/>
        </p:blipFill>
        <p:spPr bwMode="auto">
          <a:xfrm>
            <a:off x="6362934" y="2263516"/>
            <a:ext cx="5684160" cy="412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7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enables you to create new PHP classes that reuse, extend, and </a:t>
            </a:r>
            <a:r>
              <a:rPr lang="en-US" dirty="0" smtClean="0"/>
              <a:t>modify the </a:t>
            </a:r>
            <a:r>
              <a:rPr lang="en-US" dirty="0"/>
              <a:t>behavior that is defined in another PHP </a:t>
            </a:r>
            <a:r>
              <a:rPr lang="en-US" dirty="0" smtClean="0"/>
              <a:t>class.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only allows you to inherit from one class at a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that is inheriting from another class is said to be a </a:t>
            </a:r>
            <a:r>
              <a:rPr lang="en-US" b="1" dirty="0"/>
              <a:t>subclass </a:t>
            </a:r>
            <a:r>
              <a:rPr lang="en-US" dirty="0"/>
              <a:t>or a </a:t>
            </a:r>
            <a:r>
              <a:rPr lang="en-US" b="1" dirty="0" smtClean="0"/>
              <a:t>derived </a:t>
            </a:r>
            <a:r>
              <a:rPr lang="en-US" b="1" dirty="0" smtClean="0"/>
              <a:t>class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class that is being inherited from is typically called a </a:t>
            </a:r>
            <a:r>
              <a:rPr lang="en-US" b="1" dirty="0"/>
              <a:t>superclass </a:t>
            </a:r>
            <a:r>
              <a:rPr lang="en-US" dirty="0"/>
              <a:t>or a </a:t>
            </a:r>
            <a:r>
              <a:rPr lang="en-US" b="1" dirty="0" smtClean="0"/>
              <a:t>base class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PHP class is defined as a subclass by using the </a:t>
            </a:r>
            <a:r>
              <a:rPr lang="en-US" b="1" i="1" dirty="0"/>
              <a:t>extends</a:t>
            </a:r>
            <a:r>
              <a:rPr lang="en-US" dirty="0"/>
              <a:t> </a:t>
            </a:r>
            <a:r>
              <a:rPr lang="en-US" dirty="0" smtClean="0"/>
              <a:t>keyword.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Painting </a:t>
            </a:r>
            <a:r>
              <a:rPr lang="en-US" b="1" dirty="0">
                <a:solidFill>
                  <a:srgbClr val="C00000"/>
                </a:solidFill>
              </a:rPr>
              <a:t>extends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Art { . . . }</a:t>
            </a:r>
          </a:p>
        </p:txBody>
      </p:sp>
    </p:spTree>
    <p:extLst>
      <p:ext uri="{BB962C8B-B14F-4D97-AF65-F5344CB8AC3E}">
        <p14:creationId xmlns:p14="http://schemas.microsoft.com/office/powerpoint/2010/main" val="10510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Polymorphism </a:t>
            </a:r>
            <a:r>
              <a:rPr lang="en-US" sz="1800" dirty="0"/>
              <a:t>is the notion that an object can in fact </a:t>
            </a:r>
            <a:r>
              <a:rPr lang="en-US" sz="1800" dirty="0"/>
              <a:t>be multiple </a:t>
            </a:r>
            <a:r>
              <a:rPr lang="en-US" sz="1800" dirty="0"/>
              <a:t>things at the same time</a:t>
            </a:r>
            <a:r>
              <a:rPr lang="en-US" sz="1800" dirty="0"/>
              <a:t>.</a:t>
            </a:r>
          </a:p>
          <a:p>
            <a:endParaRPr lang="en-US" sz="1800" dirty="0" smtClean="0"/>
          </a:p>
          <a:p>
            <a:r>
              <a:rPr lang="en-US" sz="1800" dirty="0" smtClean="0"/>
              <a:t>Consider </a:t>
            </a:r>
            <a:r>
              <a:rPr lang="en-US" sz="1800" dirty="0"/>
              <a:t>an </a:t>
            </a:r>
            <a:r>
              <a:rPr lang="en-US" sz="1800" dirty="0"/>
              <a:t>instance of a Painting </a:t>
            </a:r>
            <a:r>
              <a:rPr lang="en-US" sz="1800" dirty="0"/>
              <a:t>object named </a:t>
            </a:r>
            <a:r>
              <a:rPr lang="en-US" sz="1800" dirty="0"/>
              <a:t>$</a:t>
            </a:r>
            <a:r>
              <a:rPr lang="en-US" sz="1800" dirty="0" err="1"/>
              <a:t>guernica</a:t>
            </a:r>
            <a:r>
              <a:rPr lang="en-US" sz="1800" dirty="0"/>
              <a:t> created as follows:</a:t>
            </a:r>
          </a:p>
          <a:p>
            <a:r>
              <a:rPr lang="en-US" sz="1800" dirty="0"/>
              <a:t>$</a:t>
            </a:r>
            <a:r>
              <a:rPr lang="en-US" sz="1800" dirty="0" err="1"/>
              <a:t>guernica</a:t>
            </a:r>
            <a:r>
              <a:rPr lang="en-US" sz="1800" dirty="0"/>
              <a:t> = new Painting("1937",$picasso,"Guernica","Oil on canvas")</a:t>
            </a:r>
            <a:r>
              <a:rPr lang="en-US" sz="1800" dirty="0"/>
              <a:t>;</a:t>
            </a:r>
          </a:p>
          <a:p>
            <a:r>
              <a:rPr lang="en-US" sz="1800" dirty="0"/>
              <a:t>The variable $</a:t>
            </a:r>
            <a:r>
              <a:rPr lang="en-US" sz="1800" dirty="0" err="1"/>
              <a:t>guernica</a:t>
            </a:r>
            <a:r>
              <a:rPr lang="en-US" sz="1800" dirty="0"/>
              <a:t> is both a </a:t>
            </a:r>
            <a:r>
              <a:rPr lang="en-US" sz="1800" i="1" dirty="0"/>
              <a:t>Painting</a:t>
            </a:r>
            <a:r>
              <a:rPr lang="en-US" sz="1800" dirty="0"/>
              <a:t> object and an </a:t>
            </a:r>
            <a:r>
              <a:rPr lang="en-US" sz="1800" i="1" dirty="0"/>
              <a:t>Art</a:t>
            </a:r>
            <a:r>
              <a:rPr lang="en-US" sz="1800" dirty="0"/>
              <a:t> object due to </a:t>
            </a:r>
            <a:r>
              <a:rPr lang="en-US" sz="1800" dirty="0"/>
              <a:t>its inheritance.</a:t>
            </a:r>
          </a:p>
          <a:p>
            <a:r>
              <a:rPr lang="en-US" sz="1800" dirty="0"/>
              <a:t>The advantage of polymorphism is that we can manage a list of </a:t>
            </a:r>
            <a:r>
              <a:rPr lang="en-US" sz="1800" dirty="0"/>
              <a:t>Art objects</a:t>
            </a:r>
            <a:r>
              <a:rPr lang="en-US" sz="1800" dirty="0"/>
              <a:t>, and call the same overridden method on each.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</a:t>
            </a:r>
            <a:r>
              <a:rPr lang="en-US" b="1" dirty="0"/>
              <a:t>interface </a:t>
            </a:r>
            <a:r>
              <a:rPr lang="en-US" dirty="0"/>
              <a:t>is a way of defining a formal list of methods that a class </a:t>
            </a:r>
            <a:r>
              <a:rPr lang="en-US" b="1" dirty="0" smtClean="0"/>
              <a:t>must </a:t>
            </a:r>
            <a:r>
              <a:rPr lang="en-US" dirty="0" smtClean="0"/>
              <a:t>implement </a:t>
            </a:r>
            <a:r>
              <a:rPr lang="en-US" dirty="0"/>
              <a:t>without specifying their implementation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Interfaces </a:t>
            </a:r>
            <a:r>
              <a:rPr lang="en-US" dirty="0"/>
              <a:t>are defined using the interface keyword, and look similar </a:t>
            </a:r>
            <a:r>
              <a:rPr lang="en-US" dirty="0" smtClean="0"/>
              <a:t>to standard </a:t>
            </a:r>
            <a:r>
              <a:rPr lang="en-US" dirty="0"/>
              <a:t>PHP classes, except an interface contains no properties and its methods </a:t>
            </a:r>
            <a:r>
              <a:rPr lang="en-US" dirty="0" smtClean="0"/>
              <a:t>do not </a:t>
            </a:r>
            <a:r>
              <a:rPr lang="en-US" dirty="0"/>
              <a:t>have method bodies defined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In PHP, a class can be said to </a:t>
            </a:r>
            <a:r>
              <a:rPr lang="en-US" i="1" dirty="0"/>
              <a:t>implement </a:t>
            </a:r>
            <a:r>
              <a:rPr lang="en-US" dirty="0"/>
              <a:t>an interface, using the implements keyword:</a:t>
            </a:r>
          </a:p>
          <a:p>
            <a:pPr lvl="1"/>
            <a:r>
              <a:rPr lang="en-US" dirty="0"/>
              <a:t>class </a:t>
            </a:r>
            <a:r>
              <a:rPr lang="en-US" i="1" dirty="0"/>
              <a:t>Painting</a:t>
            </a:r>
            <a:r>
              <a:rPr lang="en-US" dirty="0"/>
              <a:t> extends Art </a:t>
            </a:r>
            <a:r>
              <a:rPr lang="en-US" b="1" dirty="0">
                <a:solidFill>
                  <a:srgbClr val="CE2933"/>
                </a:solidFill>
              </a:rPr>
              <a:t>implements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/>
              <a:t>Viewable { ... 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Example</a:t>
            </a:r>
            <a:endParaRPr lang="en-US" dirty="0"/>
          </a:p>
        </p:txBody>
      </p:sp>
      <p:pic>
        <p:nvPicPr>
          <p:cNvPr id="5" name="Content Placeholder 4" descr="Screen Shot 2014-02-07 at 11.07.2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126"/>
          <a:stretch/>
        </p:blipFill>
        <p:spPr>
          <a:xfrm>
            <a:off x="1956972" y="1615190"/>
            <a:ext cx="8278055" cy="4480560"/>
          </a:xfrm>
        </p:spPr>
      </p:pic>
    </p:spTree>
    <p:extLst>
      <p:ext uri="{BB962C8B-B14F-4D97-AF65-F5344CB8AC3E}">
        <p14:creationId xmlns:p14="http://schemas.microsoft.com/office/powerpoint/2010/main" val="1129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Python</a:t>
            </a:r>
            <a:endParaRPr lang="en-US" b="1" dirty="0">
              <a:solidFill>
                <a:schemeClr val="accent2"/>
              </a:solidFill>
            </a:endParaRPr>
          </a:p>
          <a:p>
            <a:pPr marL="617220" lvl="1" indent="-342900">
              <a:buFont typeface="Arial"/>
              <a:buChar char="•"/>
            </a:pPr>
            <a:r>
              <a:rPr lang="en-US" dirty="0" smtClean="0"/>
              <a:t>Simple but powerful object-oriented </a:t>
            </a:r>
            <a:r>
              <a:rPr lang="en-US" dirty="0"/>
              <a:t>programming </a:t>
            </a:r>
            <a:r>
              <a:rPr lang="en-US" dirty="0" smtClean="0"/>
              <a:t>language.</a:t>
            </a:r>
          </a:p>
          <a:p>
            <a:pPr marL="617220" lvl="1" indent="-342900">
              <a:buFont typeface="Arial"/>
              <a:buChar char="•"/>
            </a:pPr>
            <a:r>
              <a:rPr lang="en-US" dirty="0" smtClean="0"/>
              <a:t>It </a:t>
            </a:r>
            <a:r>
              <a:rPr lang="en-US" dirty="0"/>
              <a:t>is also used in a variety of web development frameworks such as </a:t>
            </a:r>
            <a:r>
              <a:rPr lang="en-US" b="1" dirty="0">
                <a:solidFill>
                  <a:schemeClr val="accent2"/>
                </a:solidFill>
              </a:rPr>
              <a:t>Django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Pyramid</a:t>
            </a:r>
            <a:r>
              <a:rPr lang="en-US" dirty="0" smtClean="0"/>
              <a:t>.</a:t>
            </a:r>
          </a:p>
          <a:p>
            <a:pPr marL="61722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Ruby on </a:t>
            </a:r>
            <a:r>
              <a:rPr lang="en-US" b="1" dirty="0" smtClean="0">
                <a:solidFill>
                  <a:schemeClr val="accent2"/>
                </a:solidFill>
              </a:rPr>
              <a:t>Rails</a:t>
            </a:r>
            <a:endParaRPr lang="en-US" b="1" dirty="0">
              <a:solidFill>
                <a:schemeClr val="accent2"/>
              </a:solidFill>
            </a:endParaRPr>
          </a:p>
          <a:p>
            <a:pPr marL="617220" lvl="1" indent="-342900">
              <a:buFont typeface="Arial"/>
              <a:buChar char="•"/>
            </a:pPr>
            <a:r>
              <a:rPr lang="en-US" dirty="0" smtClean="0"/>
              <a:t>This </a:t>
            </a:r>
            <a:r>
              <a:rPr lang="en-US" dirty="0"/>
              <a:t>is a web development framework that uses the Ruby programming language. </a:t>
            </a:r>
            <a:endParaRPr lang="en-US" dirty="0" smtClean="0"/>
          </a:p>
          <a:p>
            <a:pPr marL="61722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Perl</a:t>
            </a:r>
          </a:p>
          <a:p>
            <a:pPr marL="617220" lvl="1" indent="-342900">
              <a:buFont typeface="Arial"/>
              <a:buChar char="•"/>
            </a:pPr>
            <a:r>
              <a:rPr lang="en-US" dirty="0"/>
              <a:t>Before PHP, Python, JSP, etc. Perl was the language typically used for early server-side web development. </a:t>
            </a:r>
          </a:p>
          <a:p>
            <a:pPr marL="617220" lvl="1" indent="-342900">
              <a:buFont typeface="Arial"/>
              <a:buChar char="•"/>
            </a:pPr>
            <a:r>
              <a:rPr lang="en-US" dirty="0"/>
              <a:t>As a language, it excels in the manipulation of text. </a:t>
            </a:r>
          </a:p>
          <a:p>
            <a:pPr marL="617220" lvl="1" indent="-342900">
              <a:buFont typeface="Arial"/>
              <a:buChar char="•"/>
            </a:pPr>
            <a:r>
              <a:rPr lang="en-US" dirty="0"/>
              <a:t>It was commonly used in conjunction with the </a:t>
            </a:r>
            <a:r>
              <a:rPr lang="en-US" b="1" dirty="0"/>
              <a:t>Common Gateway Interface (CGI)</a:t>
            </a:r>
            <a:r>
              <a:rPr lang="en-US" dirty="0"/>
              <a:t>, an early standard API for communication between applications and web server software.</a:t>
            </a:r>
          </a:p>
          <a:p>
            <a:pPr marL="61722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(Hypertext Processor)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is a open-source widely used server-side </a:t>
            </a:r>
            <a:r>
              <a:rPr lang="en-US" dirty="0"/>
              <a:t>scripting </a:t>
            </a:r>
            <a:r>
              <a:rPr lang="en-US" dirty="0" smtClean="0"/>
              <a:t>language </a:t>
            </a:r>
          </a:p>
          <a:p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/>
              <a:t>file can contain text, HTML, CSS, JavaScript, and PHP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code are preprocessed by a PHP interpreter on the </a:t>
            </a:r>
            <a:r>
              <a:rPr lang="en-US" dirty="0" smtClean="0"/>
              <a:t>server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Server </a:t>
            </a:r>
            <a:r>
              <a:rPr lang="en-US" dirty="0"/>
              <a:t>sends the resulting output (web page as plain HTML) of </a:t>
            </a:r>
            <a:r>
              <a:rPr lang="en-US" dirty="0" smtClean="0"/>
              <a:t>the interpreter </a:t>
            </a:r>
            <a:r>
              <a:rPr lang="en-US" dirty="0"/>
              <a:t>to a </a:t>
            </a:r>
            <a:r>
              <a:rPr lang="en-US" dirty="0" smtClean="0"/>
              <a:t>client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client (a Web browser) then renders the page and displays </a:t>
            </a:r>
            <a:r>
              <a:rPr lang="en-US" dirty="0" smtClean="0"/>
              <a:t>for the user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PHP </a:t>
            </a:r>
            <a:r>
              <a:rPr lang="en-US" dirty="0"/>
              <a:t>files have extension “.</a:t>
            </a:r>
            <a:r>
              <a:rPr lang="en-US" dirty="0" err="1"/>
              <a:t>php</a:t>
            </a:r>
            <a:r>
              <a:rPr 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PHP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can generate dynamic page </a:t>
            </a:r>
            <a:r>
              <a:rPr lang="en-US" dirty="0" smtClean="0"/>
              <a:t>content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PHP </a:t>
            </a:r>
            <a:r>
              <a:rPr lang="en-US" dirty="0"/>
              <a:t>can create, open, read, write, delete, and close files on </a:t>
            </a:r>
            <a:r>
              <a:rPr lang="en-US" dirty="0" smtClean="0"/>
              <a:t>the server</a:t>
            </a:r>
            <a:endParaRPr lang="en-US" dirty="0"/>
          </a:p>
          <a:p>
            <a:pPr lvl="1"/>
            <a:r>
              <a:rPr lang="en-US" dirty="0" smtClean="0"/>
              <a:t>PHP </a:t>
            </a:r>
            <a:r>
              <a:rPr lang="en-US" dirty="0"/>
              <a:t>can collect form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can send and receive </a:t>
            </a:r>
            <a:r>
              <a:rPr lang="en-US" dirty="0" smtClean="0"/>
              <a:t>cookies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can add, delete, modify data in your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can be used to control </a:t>
            </a:r>
            <a:r>
              <a:rPr lang="en-US" dirty="0" smtClean="0"/>
              <a:t>user-access</a:t>
            </a:r>
          </a:p>
          <a:p>
            <a:pPr lvl="1"/>
            <a:r>
              <a:rPr lang="en-US" dirty="0" smtClean="0"/>
              <a:t>PHP </a:t>
            </a:r>
            <a:r>
              <a:rPr lang="en-US" dirty="0"/>
              <a:t>can encrypt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PHP you are not limited to output HTML. You can </a:t>
            </a:r>
            <a:r>
              <a:rPr lang="en-US" dirty="0" smtClean="0"/>
              <a:t>output images</a:t>
            </a:r>
            <a:r>
              <a:rPr lang="en-US" dirty="0"/>
              <a:t>, PDF files, and even Flash movies. You can also output </a:t>
            </a:r>
            <a:r>
              <a:rPr lang="en-US" dirty="0" smtClean="0"/>
              <a:t>any text</a:t>
            </a:r>
            <a:r>
              <a:rPr lang="en-US" dirty="0"/>
              <a:t>, such as XHTML and XML.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Lecture8-MoreLoops</Template>
  <TotalTime>1396</TotalTime>
  <Words>3404</Words>
  <Application>Microsoft Macintosh PowerPoint</Application>
  <PresentationFormat>Widescreen</PresentationFormat>
  <Paragraphs>407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Rockwell</vt:lpstr>
      <vt:lpstr>Times New Roman</vt:lpstr>
      <vt:lpstr>Wingdings</vt:lpstr>
      <vt:lpstr>Arial</vt:lpstr>
      <vt:lpstr>Clarity</vt:lpstr>
      <vt:lpstr>PHP</vt:lpstr>
      <vt:lpstr>Outline</vt:lpstr>
      <vt:lpstr>A Web Server’s Responsibilities</vt:lpstr>
      <vt:lpstr>Server-Side Technology</vt:lpstr>
      <vt:lpstr>Comparing Server-Side Technologies</vt:lpstr>
      <vt:lpstr>Comparing Server-Side Technologies</vt:lpstr>
      <vt:lpstr>Comparing Server-Side Technologies</vt:lpstr>
      <vt:lpstr>PHP (Hypertext Processor)</vt:lpstr>
      <vt:lpstr>What can PHP do?</vt:lpstr>
      <vt:lpstr>Why PHP?</vt:lpstr>
      <vt:lpstr>LAMP stack</vt:lpstr>
      <vt:lpstr>Installing LAMP locally</vt:lpstr>
      <vt:lpstr>MAMP</vt:lpstr>
      <vt:lpstr>MAMP</vt:lpstr>
      <vt:lpstr>MAMP</vt:lpstr>
      <vt:lpstr>MAMP</vt:lpstr>
      <vt:lpstr>Quick Overview of PHP</vt:lpstr>
      <vt:lpstr>PHP Tags</vt:lpstr>
      <vt:lpstr>Lets look at an example</vt:lpstr>
      <vt:lpstr>HTML and PHP </vt:lpstr>
      <vt:lpstr>PowerPoint Presentation</vt:lpstr>
      <vt:lpstr>Data Types</vt:lpstr>
      <vt:lpstr>String Concatenation</vt:lpstr>
      <vt:lpstr>PrintF </vt:lpstr>
      <vt:lpstr>Conditional Statements / Switch</vt:lpstr>
      <vt:lpstr>Loops </vt:lpstr>
      <vt:lpstr>Alternate syntax for Control Structures</vt:lpstr>
      <vt:lpstr>Include Files</vt:lpstr>
      <vt:lpstr>Functions </vt:lpstr>
      <vt:lpstr>Parameter Default Values</vt:lpstr>
      <vt:lpstr>Pass Parameters by Value</vt:lpstr>
      <vt:lpstr>Pass Parameters by Reference</vt:lpstr>
      <vt:lpstr>Value vs Reference</vt:lpstr>
      <vt:lpstr>Variable Scope in functions</vt:lpstr>
      <vt:lpstr>Global variables</vt:lpstr>
      <vt:lpstr>Arrays</vt:lpstr>
      <vt:lpstr>Arrays</vt:lpstr>
      <vt:lpstr>Arrays</vt:lpstr>
      <vt:lpstr>Arrays (Cont.)</vt:lpstr>
      <vt:lpstr>Keys and Values</vt:lpstr>
      <vt:lpstr>Checking for a value in the array</vt:lpstr>
      <vt:lpstr>Array operations</vt:lpstr>
      <vt:lpstr>Multidimensional Arrays</vt:lpstr>
      <vt:lpstr>Multidimensional Arrays</vt:lpstr>
      <vt:lpstr>Iterating through an array</vt:lpstr>
      <vt:lpstr>Iterating through an array (Cont.)</vt:lpstr>
      <vt:lpstr>Superglobal Arrays</vt:lpstr>
      <vt:lpstr>$_GET and $_POST</vt:lpstr>
      <vt:lpstr>Form Example</vt:lpstr>
      <vt:lpstr>Accessing Form Array Data</vt:lpstr>
      <vt:lpstr>Accessing Form Array Data</vt:lpstr>
      <vt:lpstr>Overview</vt:lpstr>
      <vt:lpstr>Defining Classes</vt:lpstr>
      <vt:lpstr>Properties</vt:lpstr>
      <vt:lpstr>Constructors</vt:lpstr>
      <vt:lpstr>Constructors</vt:lpstr>
      <vt:lpstr>Methods</vt:lpstr>
      <vt:lpstr>Visibility</vt:lpstr>
      <vt:lpstr>Static Members</vt:lpstr>
      <vt:lpstr>Static Members</vt:lpstr>
      <vt:lpstr>Class constants</vt:lpstr>
      <vt:lpstr>Data Encapsulation</vt:lpstr>
      <vt:lpstr>Data Encapsulation</vt:lpstr>
      <vt:lpstr>Inheritance</vt:lpstr>
      <vt:lpstr>Polymorphism</vt:lpstr>
      <vt:lpstr>Interfaces</vt:lpstr>
      <vt:lpstr>Interface Example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2017-02-13T19:06:43Z</dcterms:created>
  <dcterms:modified xsi:type="dcterms:W3CDTF">2017-02-14T18:23:25Z</dcterms:modified>
</cp:coreProperties>
</file>